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18"/>
  </p:notesMasterIdLst>
  <p:handoutMasterIdLst>
    <p:handoutMasterId r:id="rId19"/>
  </p:handoutMasterIdLst>
  <p:sldIdLst>
    <p:sldId id="471" r:id="rId2"/>
    <p:sldId id="428" r:id="rId3"/>
    <p:sldId id="529" r:id="rId4"/>
    <p:sldId id="500" r:id="rId5"/>
    <p:sldId id="530" r:id="rId6"/>
    <p:sldId id="531" r:id="rId7"/>
    <p:sldId id="532" r:id="rId8"/>
    <p:sldId id="533" r:id="rId9"/>
    <p:sldId id="525" r:id="rId10"/>
    <p:sldId id="534" r:id="rId11"/>
    <p:sldId id="536" r:id="rId12"/>
    <p:sldId id="539" r:id="rId13"/>
    <p:sldId id="518" r:id="rId14"/>
    <p:sldId id="540" r:id="rId15"/>
    <p:sldId id="538" r:id="rId16"/>
    <p:sldId id="535" r:id="rId17"/>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08" autoAdjust="0"/>
    <p:restoredTop sz="88670" autoAdjust="0"/>
  </p:normalViewPr>
  <p:slideViewPr>
    <p:cSldViewPr>
      <p:cViewPr>
        <p:scale>
          <a:sx n="50" d="100"/>
          <a:sy n="50" d="100"/>
        </p:scale>
        <p:origin x="1708" y="2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CPI Changes in Japan 2018-2023</a:t>
            </a:r>
          </a:p>
          <a:p>
            <a:pPr>
              <a:defRPr/>
            </a:pPr>
            <a:r>
              <a:rPr lang="en-US" altLang="ja-JP"/>
              <a:t>Adjusted for Seasonality</a:t>
            </a:r>
            <a:endParaRPr lang="ja-JP" alt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lineChart>
        <c:grouping val="standard"/>
        <c:varyColors val="0"/>
        <c:ser>
          <c:idx val="0"/>
          <c:order val="0"/>
          <c:tx>
            <c:strRef>
              <c:f>'10-23 (2)'!$B$1</c:f>
              <c:strCache>
                <c:ptCount val="1"/>
                <c:pt idx="0">
                  <c:v>All items</c:v>
                </c:pt>
              </c:strCache>
            </c:strRef>
          </c:tx>
          <c:spPr>
            <a:ln w="28575" cap="rnd">
              <a:solidFill>
                <a:schemeClr val="accent1"/>
              </a:solidFill>
              <a:round/>
            </a:ln>
            <a:effectLst/>
          </c:spPr>
          <c:marker>
            <c:symbol val="none"/>
          </c:marker>
          <c:cat>
            <c:strRef>
              <c:f>'10-23 (2)'!$A$2:$A$68</c:f>
              <c:strCache>
                <c:ptCount val="67"/>
                <c:pt idx="0">
                  <c:v>J-18</c:v>
                </c:pt>
                <c:pt idx="1">
                  <c:v>2  </c:v>
                </c:pt>
                <c:pt idx="2">
                  <c:v>3  </c:v>
                </c:pt>
                <c:pt idx="3">
                  <c:v>4  </c:v>
                </c:pt>
                <c:pt idx="4">
                  <c:v>5  </c:v>
                </c:pt>
                <c:pt idx="5">
                  <c:v>6  </c:v>
                </c:pt>
                <c:pt idx="6">
                  <c:v>7  </c:v>
                </c:pt>
                <c:pt idx="7">
                  <c:v>8  </c:v>
                </c:pt>
                <c:pt idx="8">
                  <c:v>9  </c:v>
                </c:pt>
                <c:pt idx="9">
                  <c:v>10  </c:v>
                </c:pt>
                <c:pt idx="10">
                  <c:v>11  </c:v>
                </c:pt>
                <c:pt idx="11">
                  <c:v>12  </c:v>
                </c:pt>
                <c:pt idx="12">
                  <c:v>J-19</c:v>
                </c:pt>
                <c:pt idx="13">
                  <c:v>2  </c:v>
                </c:pt>
                <c:pt idx="14">
                  <c:v>3  </c:v>
                </c:pt>
                <c:pt idx="15">
                  <c:v>4  </c:v>
                </c:pt>
                <c:pt idx="16">
                  <c:v>5  </c:v>
                </c:pt>
                <c:pt idx="17">
                  <c:v>6  </c:v>
                </c:pt>
                <c:pt idx="18">
                  <c:v>7  </c:v>
                </c:pt>
                <c:pt idx="19">
                  <c:v>8  </c:v>
                </c:pt>
                <c:pt idx="20">
                  <c:v>9  </c:v>
                </c:pt>
                <c:pt idx="21">
                  <c:v>10  </c:v>
                </c:pt>
                <c:pt idx="22">
                  <c:v>11  </c:v>
                </c:pt>
                <c:pt idx="23">
                  <c:v>12  </c:v>
                </c:pt>
                <c:pt idx="24">
                  <c:v>J-20</c:v>
                </c:pt>
                <c:pt idx="25">
                  <c:v>2  </c:v>
                </c:pt>
                <c:pt idx="26">
                  <c:v>3  </c:v>
                </c:pt>
                <c:pt idx="27">
                  <c:v>4  </c:v>
                </c:pt>
                <c:pt idx="28">
                  <c:v>5  </c:v>
                </c:pt>
                <c:pt idx="29">
                  <c:v>6  </c:v>
                </c:pt>
                <c:pt idx="30">
                  <c:v>7  </c:v>
                </c:pt>
                <c:pt idx="31">
                  <c:v>8  </c:v>
                </c:pt>
                <c:pt idx="32">
                  <c:v>9  </c:v>
                </c:pt>
                <c:pt idx="33">
                  <c:v>10  </c:v>
                </c:pt>
                <c:pt idx="34">
                  <c:v>11  </c:v>
                </c:pt>
                <c:pt idx="35">
                  <c:v>12  </c:v>
                </c:pt>
                <c:pt idx="36">
                  <c:v>J-21</c:v>
                </c:pt>
                <c:pt idx="37">
                  <c:v>2  </c:v>
                </c:pt>
                <c:pt idx="38">
                  <c:v>3  </c:v>
                </c:pt>
                <c:pt idx="39">
                  <c:v>4  </c:v>
                </c:pt>
                <c:pt idx="40">
                  <c:v>5  </c:v>
                </c:pt>
                <c:pt idx="41">
                  <c:v>6  </c:v>
                </c:pt>
                <c:pt idx="42">
                  <c:v>7  </c:v>
                </c:pt>
                <c:pt idx="43">
                  <c:v>8  </c:v>
                </c:pt>
                <c:pt idx="44">
                  <c:v>9  </c:v>
                </c:pt>
                <c:pt idx="45">
                  <c:v>10  </c:v>
                </c:pt>
                <c:pt idx="46">
                  <c:v>11  </c:v>
                </c:pt>
                <c:pt idx="47">
                  <c:v>12  </c:v>
                </c:pt>
                <c:pt idx="48">
                  <c:v>J-22</c:v>
                </c:pt>
                <c:pt idx="49">
                  <c:v>2  </c:v>
                </c:pt>
                <c:pt idx="50">
                  <c:v>3  </c:v>
                </c:pt>
                <c:pt idx="51">
                  <c:v>4  </c:v>
                </c:pt>
                <c:pt idx="52">
                  <c:v>5  </c:v>
                </c:pt>
                <c:pt idx="53">
                  <c:v>6  </c:v>
                </c:pt>
                <c:pt idx="54">
                  <c:v>7  </c:v>
                </c:pt>
                <c:pt idx="55">
                  <c:v>8  </c:v>
                </c:pt>
                <c:pt idx="56">
                  <c:v>9  </c:v>
                </c:pt>
                <c:pt idx="57">
                  <c:v>10  </c:v>
                </c:pt>
                <c:pt idx="58">
                  <c:v>11  </c:v>
                </c:pt>
                <c:pt idx="59">
                  <c:v>12  </c:v>
                </c:pt>
                <c:pt idx="60">
                  <c:v>J-23</c:v>
                </c:pt>
                <c:pt idx="61">
                  <c:v>2  </c:v>
                </c:pt>
                <c:pt idx="62">
                  <c:v>3  </c:v>
                </c:pt>
                <c:pt idx="63">
                  <c:v>4  </c:v>
                </c:pt>
                <c:pt idx="64">
                  <c:v>5  </c:v>
                </c:pt>
                <c:pt idx="65">
                  <c:v>6  </c:v>
                </c:pt>
                <c:pt idx="66">
                  <c:v>7  </c:v>
                </c:pt>
              </c:strCache>
            </c:strRef>
          </c:cat>
          <c:val>
            <c:numRef>
              <c:f>'10-23 (2)'!$B$2:$B$68</c:f>
              <c:numCache>
                <c:formatCode>0.0_ </c:formatCode>
                <c:ptCount val="67"/>
                <c:pt idx="0">
                  <c:v>99.6</c:v>
                </c:pt>
                <c:pt idx="1">
                  <c:v>99.6</c:v>
                </c:pt>
                <c:pt idx="2">
                  <c:v>99.3</c:v>
                </c:pt>
                <c:pt idx="3">
                  <c:v>99.1</c:v>
                </c:pt>
                <c:pt idx="4">
                  <c:v>99.2</c:v>
                </c:pt>
                <c:pt idx="5">
                  <c:v>99.2</c:v>
                </c:pt>
                <c:pt idx="6">
                  <c:v>99.4</c:v>
                </c:pt>
                <c:pt idx="7">
                  <c:v>99.8</c:v>
                </c:pt>
                <c:pt idx="8">
                  <c:v>99.9</c:v>
                </c:pt>
                <c:pt idx="9">
                  <c:v>100</c:v>
                </c:pt>
                <c:pt idx="10">
                  <c:v>99.8</c:v>
                </c:pt>
                <c:pt idx="11">
                  <c:v>99.6</c:v>
                </c:pt>
                <c:pt idx="12">
                  <c:v>99.7</c:v>
                </c:pt>
                <c:pt idx="13">
                  <c:v>99.8</c:v>
                </c:pt>
                <c:pt idx="14">
                  <c:v>99.8</c:v>
                </c:pt>
                <c:pt idx="15">
                  <c:v>100</c:v>
                </c:pt>
                <c:pt idx="16">
                  <c:v>99.9</c:v>
                </c:pt>
                <c:pt idx="17">
                  <c:v>100</c:v>
                </c:pt>
                <c:pt idx="18">
                  <c:v>99.9</c:v>
                </c:pt>
                <c:pt idx="19">
                  <c:v>100</c:v>
                </c:pt>
                <c:pt idx="20">
                  <c:v>100.1</c:v>
                </c:pt>
                <c:pt idx="21">
                  <c:v>100.2</c:v>
                </c:pt>
                <c:pt idx="22">
                  <c:v>100.4</c:v>
                </c:pt>
                <c:pt idx="23">
                  <c:v>100.5</c:v>
                </c:pt>
                <c:pt idx="24">
                  <c:v>100.5</c:v>
                </c:pt>
                <c:pt idx="25">
                  <c:v>100.3</c:v>
                </c:pt>
                <c:pt idx="26">
                  <c:v>100.4</c:v>
                </c:pt>
                <c:pt idx="27">
                  <c:v>100.2</c:v>
                </c:pt>
                <c:pt idx="28">
                  <c:v>100.1</c:v>
                </c:pt>
                <c:pt idx="29">
                  <c:v>100.1</c:v>
                </c:pt>
                <c:pt idx="30">
                  <c:v>100.1</c:v>
                </c:pt>
                <c:pt idx="31">
                  <c:v>100.1</c:v>
                </c:pt>
                <c:pt idx="32">
                  <c:v>99.9</c:v>
                </c:pt>
                <c:pt idx="33">
                  <c:v>99.6</c:v>
                </c:pt>
                <c:pt idx="34">
                  <c:v>99.4</c:v>
                </c:pt>
                <c:pt idx="35">
                  <c:v>99.4</c:v>
                </c:pt>
                <c:pt idx="36">
                  <c:v>99.8</c:v>
                </c:pt>
                <c:pt idx="37">
                  <c:v>99.8</c:v>
                </c:pt>
                <c:pt idx="38">
                  <c:v>100</c:v>
                </c:pt>
                <c:pt idx="39">
                  <c:v>99.1</c:v>
                </c:pt>
                <c:pt idx="40">
                  <c:v>99.3</c:v>
                </c:pt>
                <c:pt idx="41">
                  <c:v>99.6</c:v>
                </c:pt>
                <c:pt idx="42">
                  <c:v>99.8</c:v>
                </c:pt>
                <c:pt idx="43">
                  <c:v>99.7</c:v>
                </c:pt>
                <c:pt idx="44">
                  <c:v>100.1</c:v>
                </c:pt>
                <c:pt idx="45">
                  <c:v>99.7</c:v>
                </c:pt>
                <c:pt idx="46">
                  <c:v>100.1</c:v>
                </c:pt>
                <c:pt idx="47">
                  <c:v>100.2</c:v>
                </c:pt>
                <c:pt idx="48">
                  <c:v>100.3</c:v>
                </c:pt>
                <c:pt idx="49">
                  <c:v>100.8</c:v>
                </c:pt>
                <c:pt idx="50">
                  <c:v>101.2</c:v>
                </c:pt>
                <c:pt idx="51">
                  <c:v>101.5</c:v>
                </c:pt>
                <c:pt idx="52">
                  <c:v>101.8</c:v>
                </c:pt>
                <c:pt idx="53">
                  <c:v>102</c:v>
                </c:pt>
                <c:pt idx="54">
                  <c:v>102.4</c:v>
                </c:pt>
                <c:pt idx="55">
                  <c:v>102.7</c:v>
                </c:pt>
                <c:pt idx="56">
                  <c:v>103.1</c:v>
                </c:pt>
                <c:pt idx="57">
                  <c:v>103.5</c:v>
                </c:pt>
                <c:pt idx="58">
                  <c:v>103.9</c:v>
                </c:pt>
                <c:pt idx="59">
                  <c:v>104.2</c:v>
                </c:pt>
                <c:pt idx="60">
                  <c:v>104.7</c:v>
                </c:pt>
                <c:pt idx="61">
                  <c:v>104.1</c:v>
                </c:pt>
                <c:pt idx="62">
                  <c:v>104.4</c:v>
                </c:pt>
                <c:pt idx="63">
                  <c:v>105</c:v>
                </c:pt>
                <c:pt idx="64">
                  <c:v>105.1</c:v>
                </c:pt>
                <c:pt idx="65">
                  <c:v>105.3</c:v>
                </c:pt>
                <c:pt idx="66">
                  <c:v>105.7</c:v>
                </c:pt>
              </c:numCache>
            </c:numRef>
          </c:val>
          <c:smooth val="0"/>
          <c:extLst>
            <c:ext xmlns:c16="http://schemas.microsoft.com/office/drawing/2014/chart" uri="{C3380CC4-5D6E-409C-BE32-E72D297353CC}">
              <c16:uniqueId val="{00000000-D503-4F00-BBA7-EA38AB4EA935}"/>
            </c:ext>
          </c:extLst>
        </c:ser>
        <c:ser>
          <c:idx val="1"/>
          <c:order val="1"/>
          <c:tx>
            <c:strRef>
              <c:f>'10-23 (2)'!$C$1</c:f>
              <c:strCache>
                <c:ptCount val="1"/>
                <c:pt idx="0">
                  <c:v>All items, less fresh food</c:v>
                </c:pt>
              </c:strCache>
            </c:strRef>
          </c:tx>
          <c:spPr>
            <a:ln w="28575" cap="rnd">
              <a:solidFill>
                <a:schemeClr val="accent2"/>
              </a:solidFill>
              <a:round/>
            </a:ln>
            <a:effectLst/>
          </c:spPr>
          <c:marker>
            <c:symbol val="none"/>
          </c:marker>
          <c:cat>
            <c:strRef>
              <c:f>'10-23 (2)'!$A$2:$A$68</c:f>
              <c:strCache>
                <c:ptCount val="67"/>
                <c:pt idx="0">
                  <c:v>J-18</c:v>
                </c:pt>
                <c:pt idx="1">
                  <c:v>2  </c:v>
                </c:pt>
                <c:pt idx="2">
                  <c:v>3  </c:v>
                </c:pt>
                <c:pt idx="3">
                  <c:v>4  </c:v>
                </c:pt>
                <c:pt idx="4">
                  <c:v>5  </c:v>
                </c:pt>
                <c:pt idx="5">
                  <c:v>6  </c:v>
                </c:pt>
                <c:pt idx="6">
                  <c:v>7  </c:v>
                </c:pt>
                <c:pt idx="7">
                  <c:v>8  </c:v>
                </c:pt>
                <c:pt idx="8">
                  <c:v>9  </c:v>
                </c:pt>
                <c:pt idx="9">
                  <c:v>10  </c:v>
                </c:pt>
                <c:pt idx="10">
                  <c:v>11  </c:v>
                </c:pt>
                <c:pt idx="11">
                  <c:v>12  </c:v>
                </c:pt>
                <c:pt idx="12">
                  <c:v>J-19</c:v>
                </c:pt>
                <c:pt idx="13">
                  <c:v>2  </c:v>
                </c:pt>
                <c:pt idx="14">
                  <c:v>3  </c:v>
                </c:pt>
                <c:pt idx="15">
                  <c:v>4  </c:v>
                </c:pt>
                <c:pt idx="16">
                  <c:v>5  </c:v>
                </c:pt>
                <c:pt idx="17">
                  <c:v>6  </c:v>
                </c:pt>
                <c:pt idx="18">
                  <c:v>7  </c:v>
                </c:pt>
                <c:pt idx="19">
                  <c:v>8  </c:v>
                </c:pt>
                <c:pt idx="20">
                  <c:v>9  </c:v>
                </c:pt>
                <c:pt idx="21">
                  <c:v>10  </c:v>
                </c:pt>
                <c:pt idx="22">
                  <c:v>11  </c:v>
                </c:pt>
                <c:pt idx="23">
                  <c:v>12  </c:v>
                </c:pt>
                <c:pt idx="24">
                  <c:v>J-20</c:v>
                </c:pt>
                <c:pt idx="25">
                  <c:v>2  </c:v>
                </c:pt>
                <c:pt idx="26">
                  <c:v>3  </c:v>
                </c:pt>
                <c:pt idx="27">
                  <c:v>4  </c:v>
                </c:pt>
                <c:pt idx="28">
                  <c:v>5  </c:v>
                </c:pt>
                <c:pt idx="29">
                  <c:v>6  </c:v>
                </c:pt>
                <c:pt idx="30">
                  <c:v>7  </c:v>
                </c:pt>
                <c:pt idx="31">
                  <c:v>8  </c:v>
                </c:pt>
                <c:pt idx="32">
                  <c:v>9  </c:v>
                </c:pt>
                <c:pt idx="33">
                  <c:v>10  </c:v>
                </c:pt>
                <c:pt idx="34">
                  <c:v>11  </c:v>
                </c:pt>
                <c:pt idx="35">
                  <c:v>12  </c:v>
                </c:pt>
                <c:pt idx="36">
                  <c:v>J-21</c:v>
                </c:pt>
                <c:pt idx="37">
                  <c:v>2  </c:v>
                </c:pt>
                <c:pt idx="38">
                  <c:v>3  </c:v>
                </c:pt>
                <c:pt idx="39">
                  <c:v>4  </c:v>
                </c:pt>
                <c:pt idx="40">
                  <c:v>5  </c:v>
                </c:pt>
                <c:pt idx="41">
                  <c:v>6  </c:v>
                </c:pt>
                <c:pt idx="42">
                  <c:v>7  </c:v>
                </c:pt>
                <c:pt idx="43">
                  <c:v>8  </c:v>
                </c:pt>
                <c:pt idx="44">
                  <c:v>9  </c:v>
                </c:pt>
                <c:pt idx="45">
                  <c:v>10  </c:v>
                </c:pt>
                <c:pt idx="46">
                  <c:v>11  </c:v>
                </c:pt>
                <c:pt idx="47">
                  <c:v>12  </c:v>
                </c:pt>
                <c:pt idx="48">
                  <c:v>J-22</c:v>
                </c:pt>
                <c:pt idx="49">
                  <c:v>2  </c:v>
                </c:pt>
                <c:pt idx="50">
                  <c:v>3  </c:v>
                </c:pt>
                <c:pt idx="51">
                  <c:v>4  </c:v>
                </c:pt>
                <c:pt idx="52">
                  <c:v>5  </c:v>
                </c:pt>
                <c:pt idx="53">
                  <c:v>6  </c:v>
                </c:pt>
                <c:pt idx="54">
                  <c:v>7  </c:v>
                </c:pt>
                <c:pt idx="55">
                  <c:v>8  </c:v>
                </c:pt>
                <c:pt idx="56">
                  <c:v>9  </c:v>
                </c:pt>
                <c:pt idx="57">
                  <c:v>10  </c:v>
                </c:pt>
                <c:pt idx="58">
                  <c:v>11  </c:v>
                </c:pt>
                <c:pt idx="59">
                  <c:v>12  </c:v>
                </c:pt>
                <c:pt idx="60">
                  <c:v>J-23</c:v>
                </c:pt>
                <c:pt idx="61">
                  <c:v>2  </c:v>
                </c:pt>
                <c:pt idx="62">
                  <c:v>3  </c:v>
                </c:pt>
                <c:pt idx="63">
                  <c:v>4  </c:v>
                </c:pt>
                <c:pt idx="64">
                  <c:v>5  </c:v>
                </c:pt>
                <c:pt idx="65">
                  <c:v>6  </c:v>
                </c:pt>
                <c:pt idx="66">
                  <c:v>7  </c:v>
                </c:pt>
              </c:strCache>
            </c:strRef>
          </c:cat>
          <c:val>
            <c:numRef>
              <c:f>'10-23 (2)'!$C$2:$C$68</c:f>
              <c:numCache>
                <c:formatCode>0.0_ </c:formatCode>
                <c:ptCount val="67"/>
                <c:pt idx="0">
                  <c:v>99.2</c:v>
                </c:pt>
                <c:pt idx="1">
                  <c:v>99.3</c:v>
                </c:pt>
                <c:pt idx="2">
                  <c:v>99.3</c:v>
                </c:pt>
                <c:pt idx="3">
                  <c:v>99.2</c:v>
                </c:pt>
                <c:pt idx="4">
                  <c:v>99.3</c:v>
                </c:pt>
                <c:pt idx="5">
                  <c:v>99.4</c:v>
                </c:pt>
                <c:pt idx="6">
                  <c:v>99.4</c:v>
                </c:pt>
                <c:pt idx="7">
                  <c:v>99.7</c:v>
                </c:pt>
                <c:pt idx="8">
                  <c:v>99.8</c:v>
                </c:pt>
                <c:pt idx="9">
                  <c:v>100</c:v>
                </c:pt>
                <c:pt idx="10">
                  <c:v>100</c:v>
                </c:pt>
                <c:pt idx="11">
                  <c:v>99.9</c:v>
                </c:pt>
                <c:pt idx="12">
                  <c:v>99.9</c:v>
                </c:pt>
                <c:pt idx="13">
                  <c:v>100</c:v>
                </c:pt>
                <c:pt idx="14">
                  <c:v>100.1</c:v>
                </c:pt>
                <c:pt idx="15">
                  <c:v>100.1</c:v>
                </c:pt>
                <c:pt idx="16">
                  <c:v>100.1</c:v>
                </c:pt>
                <c:pt idx="17">
                  <c:v>100</c:v>
                </c:pt>
                <c:pt idx="18">
                  <c:v>100</c:v>
                </c:pt>
                <c:pt idx="19">
                  <c:v>100.2</c:v>
                </c:pt>
                <c:pt idx="20">
                  <c:v>100.1</c:v>
                </c:pt>
                <c:pt idx="21">
                  <c:v>100.4</c:v>
                </c:pt>
                <c:pt idx="22">
                  <c:v>100.5</c:v>
                </c:pt>
                <c:pt idx="23">
                  <c:v>100.7</c:v>
                </c:pt>
                <c:pt idx="24">
                  <c:v>100.8</c:v>
                </c:pt>
                <c:pt idx="25">
                  <c:v>100.6</c:v>
                </c:pt>
                <c:pt idx="26">
                  <c:v>100.5</c:v>
                </c:pt>
                <c:pt idx="27">
                  <c:v>100</c:v>
                </c:pt>
                <c:pt idx="28">
                  <c:v>99.9</c:v>
                </c:pt>
                <c:pt idx="29">
                  <c:v>100</c:v>
                </c:pt>
                <c:pt idx="30">
                  <c:v>99.9</c:v>
                </c:pt>
                <c:pt idx="31">
                  <c:v>99.8</c:v>
                </c:pt>
                <c:pt idx="32">
                  <c:v>99.8</c:v>
                </c:pt>
                <c:pt idx="33">
                  <c:v>99.6</c:v>
                </c:pt>
                <c:pt idx="34">
                  <c:v>99.6</c:v>
                </c:pt>
                <c:pt idx="35">
                  <c:v>99.6</c:v>
                </c:pt>
                <c:pt idx="36">
                  <c:v>100.1</c:v>
                </c:pt>
                <c:pt idx="37">
                  <c:v>100.1</c:v>
                </c:pt>
                <c:pt idx="38">
                  <c:v>100.2</c:v>
                </c:pt>
                <c:pt idx="39">
                  <c:v>99.1</c:v>
                </c:pt>
                <c:pt idx="40">
                  <c:v>99.4</c:v>
                </c:pt>
                <c:pt idx="41">
                  <c:v>99.5</c:v>
                </c:pt>
                <c:pt idx="42">
                  <c:v>99.7</c:v>
                </c:pt>
                <c:pt idx="43">
                  <c:v>99.7</c:v>
                </c:pt>
                <c:pt idx="44">
                  <c:v>99.9</c:v>
                </c:pt>
                <c:pt idx="45">
                  <c:v>99.8</c:v>
                </c:pt>
                <c:pt idx="46">
                  <c:v>100.1</c:v>
                </c:pt>
                <c:pt idx="47">
                  <c:v>100.2</c:v>
                </c:pt>
                <c:pt idx="48">
                  <c:v>100.3</c:v>
                </c:pt>
                <c:pt idx="49">
                  <c:v>100.6</c:v>
                </c:pt>
                <c:pt idx="50">
                  <c:v>101</c:v>
                </c:pt>
                <c:pt idx="51">
                  <c:v>101.2</c:v>
                </c:pt>
                <c:pt idx="52">
                  <c:v>101.4</c:v>
                </c:pt>
                <c:pt idx="53">
                  <c:v>101.7</c:v>
                </c:pt>
                <c:pt idx="54">
                  <c:v>102.1</c:v>
                </c:pt>
                <c:pt idx="55">
                  <c:v>102.5</c:v>
                </c:pt>
                <c:pt idx="56">
                  <c:v>102.9</c:v>
                </c:pt>
                <c:pt idx="57">
                  <c:v>103.3</c:v>
                </c:pt>
                <c:pt idx="58">
                  <c:v>103.8</c:v>
                </c:pt>
                <c:pt idx="59">
                  <c:v>104.2</c:v>
                </c:pt>
                <c:pt idx="60">
                  <c:v>104.5</c:v>
                </c:pt>
                <c:pt idx="61">
                  <c:v>103.8</c:v>
                </c:pt>
                <c:pt idx="62">
                  <c:v>104.1</c:v>
                </c:pt>
                <c:pt idx="63">
                  <c:v>104.6</c:v>
                </c:pt>
                <c:pt idx="64">
                  <c:v>104.6</c:v>
                </c:pt>
                <c:pt idx="65">
                  <c:v>105</c:v>
                </c:pt>
                <c:pt idx="66">
                  <c:v>105.3</c:v>
                </c:pt>
              </c:numCache>
            </c:numRef>
          </c:val>
          <c:smooth val="0"/>
          <c:extLst>
            <c:ext xmlns:c16="http://schemas.microsoft.com/office/drawing/2014/chart" uri="{C3380CC4-5D6E-409C-BE32-E72D297353CC}">
              <c16:uniqueId val="{00000001-D503-4F00-BBA7-EA38AB4EA935}"/>
            </c:ext>
          </c:extLst>
        </c:ser>
        <c:ser>
          <c:idx val="2"/>
          <c:order val="2"/>
          <c:tx>
            <c:strRef>
              <c:f>'10-23 (2)'!$D$1</c:f>
              <c:strCache>
                <c:ptCount val="1"/>
                <c:pt idx="0">
                  <c:v>All items, less fresh food and energy</c:v>
                </c:pt>
              </c:strCache>
            </c:strRef>
          </c:tx>
          <c:spPr>
            <a:ln w="28575" cap="rnd">
              <a:solidFill>
                <a:schemeClr val="accent3"/>
              </a:solidFill>
              <a:round/>
            </a:ln>
            <a:effectLst/>
          </c:spPr>
          <c:marker>
            <c:symbol val="none"/>
          </c:marker>
          <c:cat>
            <c:strRef>
              <c:f>'10-23 (2)'!$A$2:$A$68</c:f>
              <c:strCache>
                <c:ptCount val="67"/>
                <c:pt idx="0">
                  <c:v>J-18</c:v>
                </c:pt>
                <c:pt idx="1">
                  <c:v>2  </c:v>
                </c:pt>
                <c:pt idx="2">
                  <c:v>3  </c:v>
                </c:pt>
                <c:pt idx="3">
                  <c:v>4  </c:v>
                </c:pt>
                <c:pt idx="4">
                  <c:v>5  </c:v>
                </c:pt>
                <c:pt idx="5">
                  <c:v>6  </c:v>
                </c:pt>
                <c:pt idx="6">
                  <c:v>7  </c:v>
                </c:pt>
                <c:pt idx="7">
                  <c:v>8  </c:v>
                </c:pt>
                <c:pt idx="8">
                  <c:v>9  </c:v>
                </c:pt>
                <c:pt idx="9">
                  <c:v>10  </c:v>
                </c:pt>
                <c:pt idx="10">
                  <c:v>11  </c:v>
                </c:pt>
                <c:pt idx="11">
                  <c:v>12  </c:v>
                </c:pt>
                <c:pt idx="12">
                  <c:v>J-19</c:v>
                </c:pt>
                <c:pt idx="13">
                  <c:v>2  </c:v>
                </c:pt>
                <c:pt idx="14">
                  <c:v>3  </c:v>
                </c:pt>
                <c:pt idx="15">
                  <c:v>4  </c:v>
                </c:pt>
                <c:pt idx="16">
                  <c:v>5  </c:v>
                </c:pt>
                <c:pt idx="17">
                  <c:v>6  </c:v>
                </c:pt>
                <c:pt idx="18">
                  <c:v>7  </c:v>
                </c:pt>
                <c:pt idx="19">
                  <c:v>8  </c:v>
                </c:pt>
                <c:pt idx="20">
                  <c:v>9  </c:v>
                </c:pt>
                <c:pt idx="21">
                  <c:v>10  </c:v>
                </c:pt>
                <c:pt idx="22">
                  <c:v>11  </c:v>
                </c:pt>
                <c:pt idx="23">
                  <c:v>12  </c:v>
                </c:pt>
                <c:pt idx="24">
                  <c:v>J-20</c:v>
                </c:pt>
                <c:pt idx="25">
                  <c:v>2  </c:v>
                </c:pt>
                <c:pt idx="26">
                  <c:v>3  </c:v>
                </c:pt>
                <c:pt idx="27">
                  <c:v>4  </c:v>
                </c:pt>
                <c:pt idx="28">
                  <c:v>5  </c:v>
                </c:pt>
                <c:pt idx="29">
                  <c:v>6  </c:v>
                </c:pt>
                <c:pt idx="30">
                  <c:v>7  </c:v>
                </c:pt>
                <c:pt idx="31">
                  <c:v>8  </c:v>
                </c:pt>
                <c:pt idx="32">
                  <c:v>9  </c:v>
                </c:pt>
                <c:pt idx="33">
                  <c:v>10  </c:v>
                </c:pt>
                <c:pt idx="34">
                  <c:v>11  </c:v>
                </c:pt>
                <c:pt idx="35">
                  <c:v>12  </c:v>
                </c:pt>
                <c:pt idx="36">
                  <c:v>J-21</c:v>
                </c:pt>
                <c:pt idx="37">
                  <c:v>2  </c:v>
                </c:pt>
                <c:pt idx="38">
                  <c:v>3  </c:v>
                </c:pt>
                <c:pt idx="39">
                  <c:v>4  </c:v>
                </c:pt>
                <c:pt idx="40">
                  <c:v>5  </c:v>
                </c:pt>
                <c:pt idx="41">
                  <c:v>6  </c:v>
                </c:pt>
                <c:pt idx="42">
                  <c:v>7  </c:v>
                </c:pt>
                <c:pt idx="43">
                  <c:v>8  </c:v>
                </c:pt>
                <c:pt idx="44">
                  <c:v>9  </c:v>
                </c:pt>
                <c:pt idx="45">
                  <c:v>10  </c:v>
                </c:pt>
                <c:pt idx="46">
                  <c:v>11  </c:v>
                </c:pt>
                <c:pt idx="47">
                  <c:v>12  </c:v>
                </c:pt>
                <c:pt idx="48">
                  <c:v>J-22</c:v>
                </c:pt>
                <c:pt idx="49">
                  <c:v>2  </c:v>
                </c:pt>
                <c:pt idx="50">
                  <c:v>3  </c:v>
                </c:pt>
                <c:pt idx="51">
                  <c:v>4  </c:v>
                </c:pt>
                <c:pt idx="52">
                  <c:v>5  </c:v>
                </c:pt>
                <c:pt idx="53">
                  <c:v>6  </c:v>
                </c:pt>
                <c:pt idx="54">
                  <c:v>7  </c:v>
                </c:pt>
                <c:pt idx="55">
                  <c:v>8  </c:v>
                </c:pt>
                <c:pt idx="56">
                  <c:v>9  </c:v>
                </c:pt>
                <c:pt idx="57">
                  <c:v>10  </c:v>
                </c:pt>
                <c:pt idx="58">
                  <c:v>11  </c:v>
                </c:pt>
                <c:pt idx="59">
                  <c:v>12  </c:v>
                </c:pt>
                <c:pt idx="60">
                  <c:v>J-23</c:v>
                </c:pt>
                <c:pt idx="61">
                  <c:v>2  </c:v>
                </c:pt>
                <c:pt idx="62">
                  <c:v>3  </c:v>
                </c:pt>
                <c:pt idx="63">
                  <c:v>4  </c:v>
                </c:pt>
                <c:pt idx="64">
                  <c:v>5  </c:v>
                </c:pt>
                <c:pt idx="65">
                  <c:v>6  </c:v>
                </c:pt>
                <c:pt idx="66">
                  <c:v>7  </c:v>
                </c:pt>
              </c:strCache>
            </c:strRef>
          </c:cat>
          <c:val>
            <c:numRef>
              <c:f>'10-23 (2)'!$D$2:$D$68</c:f>
              <c:numCache>
                <c:formatCode>0.0_ </c:formatCode>
                <c:ptCount val="67"/>
                <c:pt idx="0">
                  <c:v>99.1</c:v>
                </c:pt>
                <c:pt idx="1">
                  <c:v>99.2</c:v>
                </c:pt>
                <c:pt idx="2">
                  <c:v>99.2</c:v>
                </c:pt>
                <c:pt idx="3">
                  <c:v>99.1</c:v>
                </c:pt>
                <c:pt idx="4">
                  <c:v>99.1</c:v>
                </c:pt>
                <c:pt idx="5">
                  <c:v>99.1</c:v>
                </c:pt>
                <c:pt idx="6">
                  <c:v>99.1</c:v>
                </c:pt>
                <c:pt idx="7">
                  <c:v>99.3</c:v>
                </c:pt>
                <c:pt idx="8">
                  <c:v>99.3</c:v>
                </c:pt>
                <c:pt idx="9">
                  <c:v>99.4</c:v>
                </c:pt>
                <c:pt idx="10">
                  <c:v>99.4</c:v>
                </c:pt>
                <c:pt idx="11">
                  <c:v>99.4</c:v>
                </c:pt>
                <c:pt idx="12">
                  <c:v>99.5</c:v>
                </c:pt>
                <c:pt idx="13">
                  <c:v>99.6</c:v>
                </c:pt>
                <c:pt idx="14">
                  <c:v>99.6</c:v>
                </c:pt>
                <c:pt idx="15">
                  <c:v>99.7</c:v>
                </c:pt>
                <c:pt idx="16">
                  <c:v>99.6</c:v>
                </c:pt>
                <c:pt idx="17">
                  <c:v>99.7</c:v>
                </c:pt>
                <c:pt idx="18">
                  <c:v>99.7</c:v>
                </c:pt>
                <c:pt idx="19">
                  <c:v>99.9</c:v>
                </c:pt>
                <c:pt idx="20">
                  <c:v>99.9</c:v>
                </c:pt>
                <c:pt idx="21">
                  <c:v>100</c:v>
                </c:pt>
                <c:pt idx="22">
                  <c:v>100.2</c:v>
                </c:pt>
                <c:pt idx="23">
                  <c:v>100.3</c:v>
                </c:pt>
                <c:pt idx="24">
                  <c:v>100.4</c:v>
                </c:pt>
                <c:pt idx="25">
                  <c:v>100.3</c:v>
                </c:pt>
                <c:pt idx="26">
                  <c:v>100.4</c:v>
                </c:pt>
                <c:pt idx="27">
                  <c:v>100</c:v>
                </c:pt>
                <c:pt idx="28">
                  <c:v>100.1</c:v>
                </c:pt>
                <c:pt idx="29">
                  <c:v>100.1</c:v>
                </c:pt>
                <c:pt idx="30">
                  <c:v>100</c:v>
                </c:pt>
                <c:pt idx="31">
                  <c:v>99.7</c:v>
                </c:pt>
                <c:pt idx="32">
                  <c:v>99.8</c:v>
                </c:pt>
                <c:pt idx="33">
                  <c:v>99.7</c:v>
                </c:pt>
                <c:pt idx="34">
                  <c:v>99.7</c:v>
                </c:pt>
                <c:pt idx="35">
                  <c:v>99.8</c:v>
                </c:pt>
                <c:pt idx="36">
                  <c:v>100.3</c:v>
                </c:pt>
                <c:pt idx="37">
                  <c:v>100.4</c:v>
                </c:pt>
                <c:pt idx="38">
                  <c:v>100.4</c:v>
                </c:pt>
                <c:pt idx="39">
                  <c:v>99</c:v>
                </c:pt>
                <c:pt idx="40">
                  <c:v>99.1</c:v>
                </c:pt>
                <c:pt idx="41">
                  <c:v>99.2</c:v>
                </c:pt>
                <c:pt idx="42">
                  <c:v>99.4</c:v>
                </c:pt>
                <c:pt idx="43">
                  <c:v>99.3</c:v>
                </c:pt>
                <c:pt idx="44">
                  <c:v>99.3</c:v>
                </c:pt>
                <c:pt idx="45">
                  <c:v>99</c:v>
                </c:pt>
                <c:pt idx="46">
                  <c:v>99.1</c:v>
                </c:pt>
                <c:pt idx="47">
                  <c:v>99.1</c:v>
                </c:pt>
                <c:pt idx="48">
                  <c:v>99.2</c:v>
                </c:pt>
                <c:pt idx="49">
                  <c:v>99.4</c:v>
                </c:pt>
                <c:pt idx="50">
                  <c:v>99.6</c:v>
                </c:pt>
                <c:pt idx="51">
                  <c:v>99.8</c:v>
                </c:pt>
                <c:pt idx="52">
                  <c:v>100</c:v>
                </c:pt>
                <c:pt idx="53">
                  <c:v>100.2</c:v>
                </c:pt>
                <c:pt idx="54">
                  <c:v>100.6</c:v>
                </c:pt>
                <c:pt idx="55">
                  <c:v>100.8</c:v>
                </c:pt>
                <c:pt idx="56">
                  <c:v>101.2</c:v>
                </c:pt>
                <c:pt idx="57">
                  <c:v>101.5</c:v>
                </c:pt>
                <c:pt idx="58">
                  <c:v>101.8</c:v>
                </c:pt>
                <c:pt idx="59">
                  <c:v>102.1</c:v>
                </c:pt>
                <c:pt idx="60">
                  <c:v>102.4</c:v>
                </c:pt>
                <c:pt idx="61">
                  <c:v>102.9</c:v>
                </c:pt>
                <c:pt idx="62">
                  <c:v>103.4</c:v>
                </c:pt>
                <c:pt idx="63">
                  <c:v>103.9</c:v>
                </c:pt>
                <c:pt idx="64">
                  <c:v>104.2</c:v>
                </c:pt>
                <c:pt idx="65">
                  <c:v>104.4</c:v>
                </c:pt>
                <c:pt idx="66">
                  <c:v>104.9</c:v>
                </c:pt>
              </c:numCache>
            </c:numRef>
          </c:val>
          <c:smooth val="0"/>
          <c:extLst>
            <c:ext xmlns:c16="http://schemas.microsoft.com/office/drawing/2014/chart" uri="{C3380CC4-5D6E-409C-BE32-E72D297353CC}">
              <c16:uniqueId val="{00000002-D503-4F00-BBA7-EA38AB4EA935}"/>
            </c:ext>
          </c:extLst>
        </c:ser>
        <c:dLbls>
          <c:showLegendKey val="0"/>
          <c:showVal val="0"/>
          <c:showCatName val="0"/>
          <c:showSerName val="0"/>
          <c:showPercent val="0"/>
          <c:showBubbleSize val="0"/>
        </c:dLbls>
        <c:smooth val="0"/>
        <c:axId val="1631352016"/>
        <c:axId val="91708831"/>
      </c:lineChart>
      <c:catAx>
        <c:axId val="16313520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91708831"/>
        <c:crosses val="autoZero"/>
        <c:auto val="1"/>
        <c:lblAlgn val="ctr"/>
        <c:lblOffset val="100"/>
        <c:noMultiLvlLbl val="0"/>
      </c:catAx>
      <c:valAx>
        <c:axId val="91708831"/>
        <c:scaling>
          <c:orientation val="minMax"/>
        </c:scaling>
        <c:delete val="0"/>
        <c:axPos val="l"/>
        <c:majorGridlines>
          <c:spPr>
            <a:ln w="9525" cap="flat" cmpd="sng" algn="ctr">
              <a:solidFill>
                <a:schemeClr val="tx1">
                  <a:lumMod val="15000"/>
                  <a:lumOff val="85000"/>
                </a:schemeClr>
              </a:solidFill>
              <a:round/>
            </a:ln>
            <a:effectLst/>
          </c:spPr>
        </c:majorGridlines>
        <c:numFmt formatCode="0.0_ "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6313520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dirty="0"/>
              <a:t>Changes of</a:t>
            </a:r>
            <a:r>
              <a:rPr lang="en-US" altLang="ja-JP" baseline="0" dirty="0"/>
              <a:t> </a:t>
            </a:r>
            <a:r>
              <a:rPr lang="en-US" altLang="ja-JP" dirty="0"/>
              <a:t>Total Expenditure in Japanese Households</a:t>
            </a:r>
          </a:p>
          <a:p>
            <a:pPr>
              <a:defRPr/>
            </a:pPr>
            <a:r>
              <a:rPr lang="en-US" altLang="ja-JP" dirty="0"/>
              <a:t>(real term 2020=100)</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lineChart>
        <c:grouping val="standard"/>
        <c:varyColors val="0"/>
        <c:ser>
          <c:idx val="0"/>
          <c:order val="0"/>
          <c:tx>
            <c:strRef>
              <c:f>'10-23 (2)'!$M$1</c:f>
              <c:strCache>
                <c:ptCount val="1"/>
                <c:pt idx="0">
                  <c:v>Total Expenditure (real term)</c:v>
                </c:pt>
              </c:strCache>
            </c:strRef>
          </c:tx>
          <c:spPr>
            <a:ln w="28575" cap="rnd">
              <a:solidFill>
                <a:schemeClr val="accent1"/>
              </a:solidFill>
              <a:round/>
            </a:ln>
            <a:effectLst/>
          </c:spPr>
          <c:marker>
            <c:symbol val="none"/>
          </c:marker>
          <c:cat>
            <c:multiLvlStrRef>
              <c:f>'10-23 (2)'!$K$2:$L$23</c:f>
              <c:multiLvlStrCache>
                <c:ptCount val="22"/>
                <c:lvl>
                  <c:pt idx="0">
                    <c:v>1</c:v>
                  </c:pt>
                  <c:pt idx="1">
                    <c:v>2</c:v>
                  </c:pt>
                  <c:pt idx="2">
                    <c:v>3</c:v>
                  </c:pt>
                  <c:pt idx="3">
                    <c:v>4</c:v>
                  </c:pt>
                  <c:pt idx="4">
                    <c:v>1</c:v>
                  </c:pt>
                  <c:pt idx="5">
                    <c:v>2</c:v>
                  </c:pt>
                  <c:pt idx="6">
                    <c:v>3</c:v>
                  </c:pt>
                  <c:pt idx="7">
                    <c:v>4</c:v>
                  </c:pt>
                  <c:pt idx="8">
                    <c:v>1</c:v>
                  </c:pt>
                  <c:pt idx="9">
                    <c:v>2</c:v>
                  </c:pt>
                  <c:pt idx="10">
                    <c:v>3</c:v>
                  </c:pt>
                  <c:pt idx="11">
                    <c:v>4</c:v>
                  </c:pt>
                  <c:pt idx="12">
                    <c:v>1</c:v>
                  </c:pt>
                  <c:pt idx="13">
                    <c:v>2</c:v>
                  </c:pt>
                  <c:pt idx="14">
                    <c:v>3</c:v>
                  </c:pt>
                  <c:pt idx="15">
                    <c:v>4</c:v>
                  </c:pt>
                  <c:pt idx="16">
                    <c:v>1</c:v>
                  </c:pt>
                  <c:pt idx="17">
                    <c:v>2</c:v>
                  </c:pt>
                  <c:pt idx="18">
                    <c:v>3</c:v>
                  </c:pt>
                  <c:pt idx="19">
                    <c:v>4</c:v>
                  </c:pt>
                  <c:pt idx="20">
                    <c:v>1</c:v>
                  </c:pt>
                  <c:pt idx="21">
                    <c:v>2</c:v>
                  </c:pt>
                </c:lvl>
                <c:lvl>
                  <c:pt idx="0">
                    <c:v>2018</c:v>
                  </c:pt>
                  <c:pt idx="4">
                    <c:v>2019</c:v>
                  </c:pt>
                  <c:pt idx="8">
                    <c:v>2020</c:v>
                  </c:pt>
                  <c:pt idx="12">
                    <c:v>2021</c:v>
                  </c:pt>
                  <c:pt idx="16">
                    <c:v>2022</c:v>
                  </c:pt>
                  <c:pt idx="20">
                    <c:v>2023</c:v>
                  </c:pt>
                </c:lvl>
              </c:multiLvlStrCache>
            </c:multiLvlStrRef>
          </c:cat>
          <c:val>
            <c:numRef>
              <c:f>'10-23 (2)'!$M$2:$M$23</c:f>
              <c:numCache>
                <c:formatCode>General</c:formatCode>
                <c:ptCount val="22"/>
                <c:pt idx="0">
                  <c:v>106.43216080402011</c:v>
                </c:pt>
                <c:pt idx="1">
                  <c:v>104.36974789915965</c:v>
                </c:pt>
                <c:pt idx="2">
                  <c:v>107.52256770310933</c:v>
                </c:pt>
                <c:pt idx="3">
                  <c:v>106.11222444889781</c:v>
                </c:pt>
                <c:pt idx="4">
                  <c:v>106.64884731039092</c:v>
                </c:pt>
                <c:pt idx="5">
                  <c:v>107.63587862620874</c:v>
                </c:pt>
                <c:pt idx="6">
                  <c:v>111.3</c:v>
                </c:pt>
                <c:pt idx="7">
                  <c:v>102.2251743606775</c:v>
                </c:pt>
                <c:pt idx="8">
                  <c:v>101.89243027888443</c:v>
                </c:pt>
                <c:pt idx="9">
                  <c:v>95.772303595206409</c:v>
                </c:pt>
                <c:pt idx="10">
                  <c:v>100.26657780739751</c:v>
                </c:pt>
                <c:pt idx="11">
                  <c:v>102.04423592493299</c:v>
                </c:pt>
                <c:pt idx="12">
                  <c:v>100.13351134846462</c:v>
                </c:pt>
                <c:pt idx="13">
                  <c:v>102.98657718120805</c:v>
                </c:pt>
                <c:pt idx="14">
                  <c:v>100.16778523489933</c:v>
                </c:pt>
                <c:pt idx="15">
                  <c:v>101.9</c:v>
                </c:pt>
                <c:pt idx="16">
                  <c:v>100.52927555408534</c:v>
                </c:pt>
                <c:pt idx="17">
                  <c:v>102.78414674091056</c:v>
                </c:pt>
                <c:pt idx="18">
                  <c:v>105.54072096128171</c:v>
                </c:pt>
                <c:pt idx="19">
                  <c:v>101.86136071887033</c:v>
                </c:pt>
                <c:pt idx="20">
                  <c:v>105.19351637446246</c:v>
                </c:pt>
                <c:pt idx="21">
                  <c:v>98.541534559289786</c:v>
                </c:pt>
              </c:numCache>
            </c:numRef>
          </c:val>
          <c:smooth val="0"/>
          <c:extLst>
            <c:ext xmlns:c16="http://schemas.microsoft.com/office/drawing/2014/chart" uri="{C3380CC4-5D6E-409C-BE32-E72D297353CC}">
              <c16:uniqueId val="{00000000-6243-4959-BA22-9EA14D5DE02E}"/>
            </c:ext>
          </c:extLst>
        </c:ser>
        <c:dLbls>
          <c:showLegendKey val="0"/>
          <c:showVal val="0"/>
          <c:showCatName val="0"/>
          <c:showSerName val="0"/>
          <c:showPercent val="0"/>
          <c:showBubbleSize val="0"/>
        </c:dLbls>
        <c:smooth val="0"/>
        <c:axId val="1716974416"/>
        <c:axId val="1640280640"/>
      </c:lineChart>
      <c:catAx>
        <c:axId val="17169744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640280640"/>
        <c:crosses val="autoZero"/>
        <c:auto val="1"/>
        <c:lblAlgn val="ctr"/>
        <c:lblOffset val="100"/>
        <c:noMultiLvlLbl val="0"/>
      </c:catAx>
      <c:valAx>
        <c:axId val="1640280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71697441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a:t>Expenditure on Food in Japanese Households (real term 2020=100)</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8.2025371828521432E-2"/>
          <c:y val="0.1212037037037037"/>
          <c:w val="0.89019685039370078"/>
          <c:h val="0.56446048410615335"/>
        </c:manualLayout>
      </c:layout>
      <c:lineChart>
        <c:grouping val="standard"/>
        <c:varyColors val="0"/>
        <c:ser>
          <c:idx val="0"/>
          <c:order val="0"/>
          <c:tx>
            <c:strRef>
              <c:f>'10-23 (2)'!$P$1</c:f>
              <c:strCache>
                <c:ptCount val="1"/>
                <c:pt idx="0">
                  <c:v>Expenditure on food (real term)</c:v>
                </c:pt>
              </c:strCache>
            </c:strRef>
          </c:tx>
          <c:spPr>
            <a:ln w="28575" cap="rnd">
              <a:solidFill>
                <a:schemeClr val="accent1"/>
              </a:solidFill>
              <a:round/>
            </a:ln>
            <a:effectLst/>
          </c:spPr>
          <c:marker>
            <c:symbol val="none"/>
          </c:marker>
          <c:cat>
            <c:multiLvlStrRef>
              <c:f>'10-23 (2)'!$N$2:$O$23</c:f>
              <c:multiLvlStrCache>
                <c:ptCount val="22"/>
                <c:lvl>
                  <c:pt idx="0">
                    <c:v>1</c:v>
                  </c:pt>
                  <c:pt idx="1">
                    <c:v>2</c:v>
                  </c:pt>
                  <c:pt idx="2">
                    <c:v>3</c:v>
                  </c:pt>
                  <c:pt idx="3">
                    <c:v>4</c:v>
                  </c:pt>
                  <c:pt idx="4">
                    <c:v>1</c:v>
                  </c:pt>
                  <c:pt idx="5">
                    <c:v>2</c:v>
                  </c:pt>
                  <c:pt idx="6">
                    <c:v>3</c:v>
                  </c:pt>
                  <c:pt idx="7">
                    <c:v>4</c:v>
                  </c:pt>
                  <c:pt idx="8">
                    <c:v>1</c:v>
                  </c:pt>
                  <c:pt idx="9">
                    <c:v>2</c:v>
                  </c:pt>
                  <c:pt idx="10">
                    <c:v>3</c:v>
                  </c:pt>
                  <c:pt idx="11">
                    <c:v>4</c:v>
                  </c:pt>
                  <c:pt idx="12">
                    <c:v>1</c:v>
                  </c:pt>
                  <c:pt idx="13">
                    <c:v>2</c:v>
                  </c:pt>
                  <c:pt idx="14">
                    <c:v>3</c:v>
                  </c:pt>
                  <c:pt idx="15">
                    <c:v>4</c:v>
                  </c:pt>
                  <c:pt idx="16">
                    <c:v>1</c:v>
                  </c:pt>
                  <c:pt idx="17">
                    <c:v>2</c:v>
                  </c:pt>
                  <c:pt idx="18">
                    <c:v>3</c:v>
                  </c:pt>
                  <c:pt idx="19">
                    <c:v>4</c:v>
                  </c:pt>
                  <c:pt idx="20">
                    <c:v>1</c:v>
                  </c:pt>
                  <c:pt idx="21">
                    <c:v>2</c:v>
                  </c:pt>
                </c:lvl>
                <c:lvl>
                  <c:pt idx="0">
                    <c:v>2018</c:v>
                  </c:pt>
                  <c:pt idx="4">
                    <c:v>2019</c:v>
                  </c:pt>
                  <c:pt idx="8">
                    <c:v>2020</c:v>
                  </c:pt>
                  <c:pt idx="12">
                    <c:v>2021</c:v>
                  </c:pt>
                  <c:pt idx="16">
                    <c:v>2022</c:v>
                  </c:pt>
                  <c:pt idx="20">
                    <c:v>2023</c:v>
                  </c:pt>
                </c:lvl>
              </c:multiLvlStrCache>
            </c:multiLvlStrRef>
          </c:cat>
          <c:val>
            <c:numRef>
              <c:f>'10-23 (2)'!$P$2:$P$23</c:f>
              <c:numCache>
                <c:formatCode>General</c:formatCode>
                <c:ptCount val="22"/>
                <c:pt idx="0">
                  <c:v>103.11557788944722</c:v>
                </c:pt>
                <c:pt idx="1">
                  <c:v>102.05042016806722</c:v>
                </c:pt>
                <c:pt idx="2">
                  <c:v>102.0060180541625</c:v>
                </c:pt>
                <c:pt idx="3">
                  <c:v>101.70340681362727</c:v>
                </c:pt>
                <c:pt idx="4">
                  <c:v>102.03808887403942</c:v>
                </c:pt>
                <c:pt idx="5">
                  <c:v>104.03467822607537</c:v>
                </c:pt>
                <c:pt idx="6">
                  <c:v>104.5</c:v>
                </c:pt>
                <c:pt idx="7">
                  <c:v>99.734307539023575</c:v>
                </c:pt>
                <c:pt idx="8">
                  <c:v>101.99203187250994</c:v>
                </c:pt>
                <c:pt idx="9">
                  <c:v>98.169107856191744</c:v>
                </c:pt>
                <c:pt idx="10">
                  <c:v>99.566811062978985</c:v>
                </c:pt>
                <c:pt idx="11">
                  <c:v>100.13404825737267</c:v>
                </c:pt>
                <c:pt idx="12">
                  <c:v>99.43257676902536</c:v>
                </c:pt>
                <c:pt idx="13">
                  <c:v>99.966442953020135</c:v>
                </c:pt>
                <c:pt idx="14">
                  <c:v>98.557046979865788</c:v>
                </c:pt>
                <c:pt idx="15">
                  <c:v>100.2</c:v>
                </c:pt>
                <c:pt idx="16">
                  <c:v>98.544492226265305</c:v>
                </c:pt>
                <c:pt idx="17">
                  <c:v>100.22928267278087</c:v>
                </c:pt>
                <c:pt idx="18">
                  <c:v>102.53671562082778</c:v>
                </c:pt>
                <c:pt idx="19">
                  <c:v>99.55070603337613</c:v>
                </c:pt>
                <c:pt idx="20">
                  <c:v>105.19351637446246</c:v>
                </c:pt>
                <c:pt idx="21">
                  <c:v>101.39505389980977</c:v>
                </c:pt>
              </c:numCache>
            </c:numRef>
          </c:val>
          <c:smooth val="0"/>
          <c:extLst>
            <c:ext xmlns:c16="http://schemas.microsoft.com/office/drawing/2014/chart" uri="{C3380CC4-5D6E-409C-BE32-E72D297353CC}">
              <c16:uniqueId val="{00000000-849B-4C24-9EC2-5B0A2E0F1995}"/>
            </c:ext>
          </c:extLst>
        </c:ser>
        <c:dLbls>
          <c:showLegendKey val="0"/>
          <c:showVal val="0"/>
          <c:showCatName val="0"/>
          <c:showSerName val="0"/>
          <c:showPercent val="0"/>
          <c:showBubbleSize val="0"/>
        </c:dLbls>
        <c:smooth val="0"/>
        <c:axId val="115570079"/>
        <c:axId val="98726479"/>
      </c:lineChart>
      <c:catAx>
        <c:axId val="11557007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98726479"/>
        <c:crosses val="autoZero"/>
        <c:auto val="1"/>
        <c:lblAlgn val="ctr"/>
        <c:lblOffset val="100"/>
        <c:noMultiLvlLbl val="0"/>
      </c:catAx>
      <c:valAx>
        <c:axId val="9872647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57007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3037840" cy="46482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sz="quarter" idx="1"/>
          </p:nvPr>
        </p:nvSpPr>
        <p:spPr>
          <a:xfrm>
            <a:off x="3970938" y="1"/>
            <a:ext cx="3037840" cy="464820"/>
          </a:xfrm>
          <a:prstGeom prst="rect">
            <a:avLst/>
          </a:prstGeom>
        </p:spPr>
        <p:txBody>
          <a:bodyPr vert="horz" lIns="91440" tIns="45720" rIns="91440" bIns="45720" rtlCol="0"/>
          <a:lstStyle>
            <a:lvl1pPr algn="r">
              <a:defRPr sz="1200"/>
            </a:lvl1pPr>
          </a:lstStyle>
          <a:p>
            <a:fld id="{C658F2B4-21C2-4926-97BF-1E08A65F8526}" type="datetimeFigureOut">
              <a:rPr kumimoji="1" lang="ja-JP" altLang="en-US" smtClean="0"/>
              <a:pPr/>
              <a:t>2023/9/19</a:t>
            </a:fld>
            <a:endParaRPr kumimoji="1" lang="ja-JP" altLang="en-US" dirty="0"/>
          </a:p>
        </p:txBody>
      </p:sp>
      <p:sp>
        <p:nvSpPr>
          <p:cNvPr id="4" name="フッター プレースホルダー 3"/>
          <p:cNvSpPr>
            <a:spLocks noGrp="1"/>
          </p:cNvSpPr>
          <p:nvPr>
            <p:ph type="ftr" sz="quarter" idx="2"/>
          </p:nvPr>
        </p:nvSpPr>
        <p:spPr>
          <a:xfrm>
            <a:off x="1" y="8829967"/>
            <a:ext cx="3037840" cy="464820"/>
          </a:xfrm>
          <a:prstGeom prst="rect">
            <a:avLst/>
          </a:prstGeom>
        </p:spPr>
        <p:txBody>
          <a:bodyPr vert="horz" lIns="91440" tIns="45720" rIns="91440" bIns="45720" rtlCol="0" anchor="b"/>
          <a:lstStyle>
            <a:lvl1pPr algn="l">
              <a:defRPr sz="1200"/>
            </a:lvl1pPr>
          </a:lstStyle>
          <a:p>
            <a:endParaRPr kumimoji="1" lang="ja-JP" altLang="en-US" dirty="0"/>
          </a:p>
        </p:txBody>
      </p:sp>
      <p:sp>
        <p:nvSpPr>
          <p:cNvPr id="5" name="スライド番号プレースホルダー 4"/>
          <p:cNvSpPr>
            <a:spLocks noGrp="1"/>
          </p:cNvSpPr>
          <p:nvPr>
            <p:ph type="sldNum" sz="quarter" idx="3"/>
          </p:nvPr>
        </p:nvSpPr>
        <p:spPr>
          <a:xfrm>
            <a:off x="3970938" y="8829967"/>
            <a:ext cx="3037840" cy="464820"/>
          </a:xfrm>
          <a:prstGeom prst="rect">
            <a:avLst/>
          </a:prstGeom>
        </p:spPr>
        <p:txBody>
          <a:bodyPr vert="horz" lIns="91440" tIns="45720" rIns="91440" bIns="45720" rtlCol="0" anchor="b"/>
          <a:lstStyle>
            <a:lvl1pPr algn="r">
              <a:defRPr sz="1200"/>
            </a:lvl1pPr>
          </a:lstStyle>
          <a:p>
            <a:fld id="{CBF6B631-54B2-45AB-835B-C0458145CCAF}" type="slidenum">
              <a:rPr kumimoji="1" lang="ja-JP" altLang="en-US" smtClean="0"/>
              <a:pPr/>
              <a:t>‹#›</a:t>
            </a:fld>
            <a:endParaRPr kumimoji="1" lang="ja-JP" altLang="en-US" dirty="0"/>
          </a:p>
        </p:txBody>
      </p:sp>
    </p:spTree>
    <p:extLst>
      <p:ext uri="{BB962C8B-B14F-4D97-AF65-F5344CB8AC3E}">
        <p14:creationId xmlns:p14="http://schemas.microsoft.com/office/powerpoint/2010/main" val="41655641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1"/>
            <a:ext cx="3037840" cy="46482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970938" y="1"/>
            <a:ext cx="3037840" cy="464820"/>
          </a:xfrm>
          <a:prstGeom prst="rect">
            <a:avLst/>
          </a:prstGeom>
        </p:spPr>
        <p:txBody>
          <a:bodyPr vert="horz" lIns="91440" tIns="45720" rIns="91440" bIns="45720" rtlCol="0"/>
          <a:lstStyle>
            <a:lvl1pPr algn="r">
              <a:defRPr sz="1200"/>
            </a:lvl1pPr>
          </a:lstStyle>
          <a:p>
            <a:fld id="{9A091C1A-F034-4C7E-B1D8-3BC71576FF4F}" type="datetimeFigureOut">
              <a:rPr kumimoji="1" lang="ja-JP" altLang="en-US" smtClean="0"/>
              <a:pPr/>
              <a:t>2023/9/19</a:t>
            </a:fld>
            <a:endParaRPr kumimoji="1" lang="ja-JP" altLang="en-US" dirty="0"/>
          </a:p>
        </p:txBody>
      </p:sp>
      <p:sp>
        <p:nvSpPr>
          <p:cNvPr id="4" name="スライド イメージ プレースホルダ 3"/>
          <p:cNvSpPr>
            <a:spLocks noGrp="1" noRot="1" noChangeAspect="1"/>
          </p:cNvSpPr>
          <p:nvPr>
            <p:ph type="sldImg" idx="2"/>
          </p:nvPr>
        </p:nvSpPr>
        <p:spPr>
          <a:xfrm>
            <a:off x="1182688" y="698500"/>
            <a:ext cx="4645025" cy="3484563"/>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701040" y="4415790"/>
            <a:ext cx="5608320" cy="418338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1" y="8829967"/>
            <a:ext cx="3037840" cy="46482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970938" y="8829967"/>
            <a:ext cx="3037840" cy="464820"/>
          </a:xfrm>
          <a:prstGeom prst="rect">
            <a:avLst/>
          </a:prstGeom>
        </p:spPr>
        <p:txBody>
          <a:bodyPr vert="horz" lIns="91440" tIns="45720" rIns="91440" bIns="45720" rtlCol="0" anchor="b"/>
          <a:lstStyle>
            <a:lvl1pPr algn="r">
              <a:defRPr sz="1200"/>
            </a:lvl1pPr>
          </a:lstStyle>
          <a:p>
            <a:fld id="{C4E81963-74D5-4CA8-8BE5-04CDDEC09424}" type="slidenum">
              <a:rPr kumimoji="1" lang="ja-JP" altLang="en-US" smtClean="0"/>
              <a:pPr/>
              <a:t>‹#›</a:t>
            </a:fld>
            <a:endParaRPr kumimoji="1" lang="ja-JP" altLang="en-US" dirty="0"/>
          </a:p>
        </p:txBody>
      </p:sp>
    </p:spTree>
    <p:extLst>
      <p:ext uri="{BB962C8B-B14F-4D97-AF65-F5344CB8AC3E}">
        <p14:creationId xmlns:p14="http://schemas.microsoft.com/office/powerpoint/2010/main" val="355058259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4E81963-74D5-4CA8-8BE5-04CDDEC09424}" type="slidenum">
              <a:rPr kumimoji="1" lang="ja-JP" altLang="en-US" smtClean="0"/>
              <a:pPr/>
              <a:t>1</a:t>
            </a:fld>
            <a:endParaRPr kumimoji="1" lang="ja-JP" altLang="en-US" dirty="0"/>
          </a:p>
        </p:txBody>
      </p:sp>
    </p:spTree>
    <p:extLst>
      <p:ext uri="{BB962C8B-B14F-4D97-AF65-F5344CB8AC3E}">
        <p14:creationId xmlns:p14="http://schemas.microsoft.com/office/powerpoint/2010/main" val="6512765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fld id="{C4E81963-74D5-4CA8-8BE5-04CDDEC09424}" type="slidenum">
              <a:rPr kumimoji="1" lang="ja-JP" altLang="en-US" smtClean="0"/>
              <a:pPr/>
              <a:t>10</a:t>
            </a:fld>
            <a:endParaRPr kumimoji="1" lang="ja-JP" altLang="en-US" dirty="0"/>
          </a:p>
        </p:txBody>
      </p:sp>
    </p:spTree>
    <p:extLst>
      <p:ext uri="{BB962C8B-B14F-4D97-AF65-F5344CB8AC3E}">
        <p14:creationId xmlns:p14="http://schemas.microsoft.com/office/powerpoint/2010/main" val="17298183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6178550" y="358775"/>
            <a:ext cx="2387600" cy="17907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96" name="Shape 96"/>
          <p:cNvSpPr txBox="1">
            <a:spLocks noGrp="1"/>
          </p:cNvSpPr>
          <p:nvPr>
            <p:ph type="body" idx="1"/>
          </p:nvPr>
        </p:nvSpPr>
        <p:spPr>
          <a:xfrm>
            <a:off x="1474544" y="2267479"/>
            <a:ext cx="11796285" cy="2148136"/>
          </a:xfrm>
          <a:prstGeom prst="rect">
            <a:avLst/>
          </a:prstGeom>
          <a:noFill/>
          <a:ln>
            <a:noFill/>
          </a:ln>
        </p:spPr>
        <p:txBody>
          <a:bodyPr lIns="93285" tIns="46629" rIns="93285" bIns="46629" anchor="t" anchorCtr="0">
            <a:noAutofit/>
          </a:bodyPr>
          <a:lstStyle/>
          <a:p>
            <a:pPr algn="just">
              <a:buSzPct val="25000"/>
            </a:pPr>
            <a:endParaRPr sz="11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97" name="Shape 97"/>
          <p:cNvSpPr txBox="1">
            <a:spLocks noGrp="1"/>
          </p:cNvSpPr>
          <p:nvPr>
            <p:ph type="sldNum" idx="12"/>
          </p:nvPr>
        </p:nvSpPr>
        <p:spPr>
          <a:xfrm>
            <a:off x="8352291" y="4534127"/>
            <a:ext cx="6389654" cy="238681"/>
          </a:xfrm>
          <a:prstGeom prst="rect">
            <a:avLst/>
          </a:prstGeom>
          <a:noFill/>
          <a:ln>
            <a:noFill/>
          </a:ln>
        </p:spPr>
        <p:txBody>
          <a:bodyPr lIns="93285" tIns="46629" rIns="93285" bIns="46629" anchor="b" anchorCtr="0">
            <a:noAutofit/>
          </a:bodyPr>
          <a:lstStyle/>
          <a:p>
            <a:pPr algn="r">
              <a:buSzPct val="25000"/>
            </a:pPr>
            <a:fld id="{00000000-1234-1234-1234-123412341234}" type="slidenum">
              <a:rPr lang="en-US">
                <a:solidFill>
                  <a:schemeClr val="dk1"/>
                </a:solidFill>
                <a:latin typeface="Calibri"/>
                <a:ea typeface="Calibri"/>
                <a:cs typeface="Calibri"/>
                <a:sym typeface="Calibri"/>
              </a:rPr>
              <a:pPr algn="r">
                <a:buSzPct val="25000"/>
              </a:pPr>
              <a:t>11</a:t>
            </a:fld>
            <a:endParaRPr lang="en-US"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878081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6178550" y="358775"/>
            <a:ext cx="2387600" cy="17907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96" name="Shape 96"/>
          <p:cNvSpPr txBox="1">
            <a:spLocks noGrp="1"/>
          </p:cNvSpPr>
          <p:nvPr>
            <p:ph type="body" idx="1"/>
          </p:nvPr>
        </p:nvSpPr>
        <p:spPr>
          <a:xfrm>
            <a:off x="1474544" y="2267479"/>
            <a:ext cx="11796285" cy="2148136"/>
          </a:xfrm>
          <a:prstGeom prst="rect">
            <a:avLst/>
          </a:prstGeom>
          <a:noFill/>
          <a:ln>
            <a:noFill/>
          </a:ln>
        </p:spPr>
        <p:txBody>
          <a:bodyPr lIns="93285" tIns="46629" rIns="93285" bIns="46629" anchor="t" anchorCtr="0">
            <a:noAutofit/>
          </a:bodyPr>
          <a:lstStyle/>
          <a:p>
            <a:pPr algn="just">
              <a:buSzPct val="25000"/>
            </a:pPr>
            <a:endParaRPr sz="11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97" name="Shape 97"/>
          <p:cNvSpPr txBox="1">
            <a:spLocks noGrp="1"/>
          </p:cNvSpPr>
          <p:nvPr>
            <p:ph type="sldNum" idx="12"/>
          </p:nvPr>
        </p:nvSpPr>
        <p:spPr>
          <a:xfrm>
            <a:off x="8352291" y="4534127"/>
            <a:ext cx="6389654" cy="238681"/>
          </a:xfrm>
          <a:prstGeom prst="rect">
            <a:avLst/>
          </a:prstGeom>
          <a:noFill/>
          <a:ln>
            <a:noFill/>
          </a:ln>
        </p:spPr>
        <p:txBody>
          <a:bodyPr lIns="93285" tIns="46629" rIns="93285" bIns="46629" anchor="b" anchorCtr="0">
            <a:noAutofit/>
          </a:bodyPr>
          <a:lstStyle/>
          <a:p>
            <a:pPr algn="r">
              <a:buSzPct val="25000"/>
            </a:pPr>
            <a:fld id="{00000000-1234-1234-1234-123412341234}" type="slidenum">
              <a:rPr lang="en-US">
                <a:solidFill>
                  <a:schemeClr val="dk1"/>
                </a:solidFill>
                <a:latin typeface="Calibri"/>
                <a:ea typeface="Calibri"/>
                <a:cs typeface="Calibri"/>
                <a:sym typeface="Calibri"/>
              </a:rPr>
              <a:pPr algn="r">
                <a:buSzPct val="25000"/>
              </a:pPr>
              <a:t>12</a:t>
            </a:fld>
            <a:endParaRPr lang="en-US"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071212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6178550" y="358775"/>
            <a:ext cx="2387600" cy="17907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96" name="Shape 96"/>
          <p:cNvSpPr txBox="1">
            <a:spLocks noGrp="1"/>
          </p:cNvSpPr>
          <p:nvPr>
            <p:ph type="body" idx="1"/>
          </p:nvPr>
        </p:nvSpPr>
        <p:spPr>
          <a:xfrm>
            <a:off x="1474544" y="2267479"/>
            <a:ext cx="11796285" cy="2148136"/>
          </a:xfrm>
          <a:prstGeom prst="rect">
            <a:avLst/>
          </a:prstGeom>
          <a:noFill/>
          <a:ln>
            <a:noFill/>
          </a:ln>
        </p:spPr>
        <p:txBody>
          <a:bodyPr lIns="93285" tIns="46629" rIns="93285" bIns="46629" anchor="t" anchorCtr="0">
            <a:noAutofit/>
          </a:bodyPr>
          <a:lstStyle/>
          <a:p>
            <a:pPr algn="just">
              <a:buSzPct val="25000"/>
            </a:pPr>
            <a:endParaRPr sz="11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97" name="Shape 97"/>
          <p:cNvSpPr txBox="1">
            <a:spLocks noGrp="1"/>
          </p:cNvSpPr>
          <p:nvPr>
            <p:ph type="sldNum" idx="12"/>
          </p:nvPr>
        </p:nvSpPr>
        <p:spPr>
          <a:xfrm>
            <a:off x="8352291" y="4534127"/>
            <a:ext cx="6389654" cy="238681"/>
          </a:xfrm>
          <a:prstGeom prst="rect">
            <a:avLst/>
          </a:prstGeom>
          <a:noFill/>
          <a:ln>
            <a:noFill/>
          </a:ln>
        </p:spPr>
        <p:txBody>
          <a:bodyPr lIns="93285" tIns="46629" rIns="93285" bIns="46629" anchor="b" anchorCtr="0">
            <a:noAutofit/>
          </a:bodyPr>
          <a:lstStyle/>
          <a:p>
            <a:pPr algn="r">
              <a:buSzPct val="25000"/>
            </a:pPr>
            <a:fld id="{00000000-1234-1234-1234-123412341234}" type="slidenum">
              <a:rPr lang="en-US">
                <a:solidFill>
                  <a:schemeClr val="dk1"/>
                </a:solidFill>
                <a:latin typeface="Calibri"/>
                <a:ea typeface="Calibri"/>
                <a:cs typeface="Calibri"/>
                <a:sym typeface="Calibri"/>
              </a:rPr>
              <a:pPr algn="r">
                <a:buSzPct val="25000"/>
              </a:pPr>
              <a:t>13</a:t>
            </a:fld>
            <a:endParaRPr lang="en-US"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24719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6178550" y="358775"/>
            <a:ext cx="2387600" cy="17907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96" name="Shape 96"/>
          <p:cNvSpPr txBox="1">
            <a:spLocks noGrp="1"/>
          </p:cNvSpPr>
          <p:nvPr>
            <p:ph type="body" idx="1"/>
          </p:nvPr>
        </p:nvSpPr>
        <p:spPr>
          <a:xfrm>
            <a:off x="1474544" y="2267479"/>
            <a:ext cx="11796285" cy="2148136"/>
          </a:xfrm>
          <a:prstGeom prst="rect">
            <a:avLst/>
          </a:prstGeom>
          <a:noFill/>
          <a:ln>
            <a:noFill/>
          </a:ln>
        </p:spPr>
        <p:txBody>
          <a:bodyPr lIns="93285" tIns="46629" rIns="93285" bIns="46629" anchor="t" anchorCtr="0">
            <a:noAutofit/>
          </a:bodyPr>
          <a:lstStyle/>
          <a:p>
            <a:pPr algn="just">
              <a:buSzPct val="25000"/>
            </a:pPr>
            <a:endParaRPr sz="11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97" name="Shape 97"/>
          <p:cNvSpPr txBox="1">
            <a:spLocks noGrp="1"/>
          </p:cNvSpPr>
          <p:nvPr>
            <p:ph type="sldNum" idx="12"/>
          </p:nvPr>
        </p:nvSpPr>
        <p:spPr>
          <a:xfrm>
            <a:off x="8352291" y="4534127"/>
            <a:ext cx="6389654" cy="238681"/>
          </a:xfrm>
          <a:prstGeom prst="rect">
            <a:avLst/>
          </a:prstGeom>
          <a:noFill/>
          <a:ln>
            <a:noFill/>
          </a:ln>
        </p:spPr>
        <p:txBody>
          <a:bodyPr lIns="93285" tIns="46629" rIns="93285" bIns="46629" anchor="b" anchorCtr="0">
            <a:noAutofit/>
          </a:bodyPr>
          <a:lstStyle/>
          <a:p>
            <a:pPr algn="r">
              <a:buSzPct val="25000"/>
            </a:pPr>
            <a:fld id="{00000000-1234-1234-1234-123412341234}" type="slidenum">
              <a:rPr lang="en-US">
                <a:solidFill>
                  <a:schemeClr val="dk1"/>
                </a:solidFill>
                <a:latin typeface="Calibri"/>
                <a:ea typeface="Calibri"/>
                <a:cs typeface="Calibri"/>
                <a:sym typeface="Calibri"/>
              </a:rPr>
              <a:pPr algn="r">
                <a:buSzPct val="25000"/>
              </a:pPr>
              <a:t>14</a:t>
            </a:fld>
            <a:endParaRPr lang="en-US"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805215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6178550" y="358775"/>
            <a:ext cx="2387600" cy="17907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96" name="Shape 96"/>
          <p:cNvSpPr txBox="1">
            <a:spLocks noGrp="1"/>
          </p:cNvSpPr>
          <p:nvPr>
            <p:ph type="body" idx="1"/>
          </p:nvPr>
        </p:nvSpPr>
        <p:spPr>
          <a:xfrm>
            <a:off x="1474544" y="2267479"/>
            <a:ext cx="11796285" cy="2148136"/>
          </a:xfrm>
          <a:prstGeom prst="rect">
            <a:avLst/>
          </a:prstGeom>
          <a:noFill/>
          <a:ln>
            <a:noFill/>
          </a:ln>
        </p:spPr>
        <p:txBody>
          <a:bodyPr lIns="93285" tIns="46629" rIns="93285" bIns="46629" anchor="t" anchorCtr="0">
            <a:noAutofit/>
          </a:bodyPr>
          <a:lstStyle/>
          <a:p>
            <a:pPr algn="just">
              <a:buSzPct val="25000"/>
            </a:pPr>
            <a:endParaRPr sz="11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97" name="Shape 97"/>
          <p:cNvSpPr txBox="1">
            <a:spLocks noGrp="1"/>
          </p:cNvSpPr>
          <p:nvPr>
            <p:ph type="sldNum" idx="12"/>
          </p:nvPr>
        </p:nvSpPr>
        <p:spPr>
          <a:xfrm>
            <a:off x="8352291" y="4534127"/>
            <a:ext cx="6389654" cy="238681"/>
          </a:xfrm>
          <a:prstGeom prst="rect">
            <a:avLst/>
          </a:prstGeom>
          <a:noFill/>
          <a:ln>
            <a:noFill/>
          </a:ln>
        </p:spPr>
        <p:txBody>
          <a:bodyPr lIns="93285" tIns="46629" rIns="93285" bIns="46629" anchor="b" anchorCtr="0">
            <a:noAutofit/>
          </a:bodyPr>
          <a:lstStyle/>
          <a:p>
            <a:pPr algn="r">
              <a:buSzPct val="25000"/>
            </a:pPr>
            <a:fld id="{00000000-1234-1234-1234-123412341234}" type="slidenum">
              <a:rPr lang="en-US">
                <a:solidFill>
                  <a:schemeClr val="dk1"/>
                </a:solidFill>
                <a:latin typeface="Calibri"/>
                <a:ea typeface="Calibri"/>
                <a:cs typeface="Calibri"/>
                <a:sym typeface="Calibri"/>
              </a:rPr>
              <a:pPr algn="r">
                <a:buSzPct val="25000"/>
              </a:pPr>
              <a:t>15</a:t>
            </a:fld>
            <a:endParaRPr lang="en-US"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06878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6178550" y="358775"/>
            <a:ext cx="2387600" cy="17907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96" name="Shape 96"/>
          <p:cNvSpPr txBox="1">
            <a:spLocks noGrp="1"/>
          </p:cNvSpPr>
          <p:nvPr>
            <p:ph type="body" idx="1"/>
          </p:nvPr>
        </p:nvSpPr>
        <p:spPr>
          <a:xfrm>
            <a:off x="1474544" y="2267479"/>
            <a:ext cx="11796285" cy="2148136"/>
          </a:xfrm>
          <a:prstGeom prst="rect">
            <a:avLst/>
          </a:prstGeom>
          <a:noFill/>
          <a:ln>
            <a:noFill/>
          </a:ln>
        </p:spPr>
        <p:txBody>
          <a:bodyPr lIns="93285" tIns="46629" rIns="93285" bIns="46629" anchor="t" anchorCtr="0">
            <a:noAutofit/>
          </a:bodyPr>
          <a:lstStyle/>
          <a:p>
            <a:pPr algn="just">
              <a:buSzPct val="25000"/>
            </a:pPr>
            <a:endParaRPr sz="1100" dirty="0">
              <a:latin typeface="Arial" panose="020B0604020202020204" pitchFamily="34" charset="0"/>
              <a:ea typeface="ＭＳ Ｐゴシック" panose="020B0600070205080204" pitchFamily="50" charset="-128"/>
              <a:cs typeface="Arial" panose="020B0604020202020204" pitchFamily="34" charset="0"/>
            </a:endParaRPr>
          </a:p>
        </p:txBody>
      </p:sp>
      <p:sp>
        <p:nvSpPr>
          <p:cNvPr id="97" name="Shape 97"/>
          <p:cNvSpPr txBox="1">
            <a:spLocks noGrp="1"/>
          </p:cNvSpPr>
          <p:nvPr>
            <p:ph type="sldNum" idx="12"/>
          </p:nvPr>
        </p:nvSpPr>
        <p:spPr>
          <a:xfrm>
            <a:off x="8352291" y="4534127"/>
            <a:ext cx="6389654" cy="238681"/>
          </a:xfrm>
          <a:prstGeom prst="rect">
            <a:avLst/>
          </a:prstGeom>
          <a:noFill/>
          <a:ln>
            <a:noFill/>
          </a:ln>
        </p:spPr>
        <p:txBody>
          <a:bodyPr lIns="93285" tIns="46629" rIns="93285" bIns="46629" anchor="b" anchorCtr="0">
            <a:noAutofit/>
          </a:bodyPr>
          <a:lstStyle/>
          <a:p>
            <a:pPr algn="r">
              <a:buSzPct val="25000"/>
            </a:pPr>
            <a:fld id="{00000000-1234-1234-1234-123412341234}" type="slidenum">
              <a:rPr lang="en-US">
                <a:solidFill>
                  <a:schemeClr val="dk1"/>
                </a:solidFill>
                <a:latin typeface="Calibri"/>
                <a:ea typeface="Calibri"/>
                <a:cs typeface="Calibri"/>
                <a:sym typeface="Calibri"/>
              </a:rPr>
              <a:pPr algn="r">
                <a:buSzPct val="25000"/>
              </a:pPr>
              <a:t>16</a:t>
            </a:fld>
            <a:endParaRPr lang="en-US"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34241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fld id="{C4E81963-74D5-4CA8-8BE5-04CDDEC09424}" type="slidenum">
              <a:rPr kumimoji="1" lang="ja-JP" altLang="en-US" smtClean="0"/>
              <a:pPr/>
              <a:t>2</a:t>
            </a:fld>
            <a:endParaRPr kumimoji="1" lang="ja-JP" altLang="en-US" dirty="0"/>
          </a:p>
        </p:txBody>
      </p:sp>
    </p:spTree>
    <p:extLst>
      <p:ext uri="{BB962C8B-B14F-4D97-AF65-F5344CB8AC3E}">
        <p14:creationId xmlns:p14="http://schemas.microsoft.com/office/powerpoint/2010/main" val="3787974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fld id="{C4E81963-74D5-4CA8-8BE5-04CDDEC09424}" type="slidenum">
              <a:rPr kumimoji="1" lang="ja-JP" altLang="en-US" smtClean="0"/>
              <a:pPr/>
              <a:t>3</a:t>
            </a:fld>
            <a:endParaRPr kumimoji="1" lang="ja-JP" altLang="en-US" dirty="0"/>
          </a:p>
        </p:txBody>
      </p:sp>
    </p:spTree>
    <p:extLst>
      <p:ext uri="{BB962C8B-B14F-4D97-AF65-F5344CB8AC3E}">
        <p14:creationId xmlns:p14="http://schemas.microsoft.com/office/powerpoint/2010/main" val="2431830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fld id="{C4E81963-74D5-4CA8-8BE5-04CDDEC09424}" type="slidenum">
              <a:rPr kumimoji="1" lang="ja-JP" altLang="en-US" smtClean="0"/>
              <a:pPr/>
              <a:t>4</a:t>
            </a:fld>
            <a:endParaRPr kumimoji="1" lang="ja-JP" altLang="en-US" dirty="0"/>
          </a:p>
        </p:txBody>
      </p:sp>
    </p:spTree>
    <p:extLst>
      <p:ext uri="{BB962C8B-B14F-4D97-AF65-F5344CB8AC3E}">
        <p14:creationId xmlns:p14="http://schemas.microsoft.com/office/powerpoint/2010/main" val="9852699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fld id="{C4E81963-74D5-4CA8-8BE5-04CDDEC09424}" type="slidenum">
              <a:rPr kumimoji="1" lang="ja-JP" altLang="en-US" smtClean="0"/>
              <a:pPr/>
              <a:t>5</a:t>
            </a:fld>
            <a:endParaRPr kumimoji="1" lang="ja-JP" altLang="en-US" dirty="0"/>
          </a:p>
        </p:txBody>
      </p:sp>
    </p:spTree>
    <p:extLst>
      <p:ext uri="{BB962C8B-B14F-4D97-AF65-F5344CB8AC3E}">
        <p14:creationId xmlns:p14="http://schemas.microsoft.com/office/powerpoint/2010/main" val="758399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fld id="{C4E81963-74D5-4CA8-8BE5-04CDDEC09424}" type="slidenum">
              <a:rPr kumimoji="1" lang="ja-JP" altLang="en-US" smtClean="0"/>
              <a:pPr/>
              <a:t>6</a:t>
            </a:fld>
            <a:endParaRPr kumimoji="1" lang="ja-JP" altLang="en-US" dirty="0"/>
          </a:p>
        </p:txBody>
      </p:sp>
    </p:spTree>
    <p:extLst>
      <p:ext uri="{BB962C8B-B14F-4D97-AF65-F5344CB8AC3E}">
        <p14:creationId xmlns:p14="http://schemas.microsoft.com/office/powerpoint/2010/main" val="2786426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fld id="{C4E81963-74D5-4CA8-8BE5-04CDDEC09424}" type="slidenum">
              <a:rPr kumimoji="1" lang="ja-JP" altLang="en-US" smtClean="0"/>
              <a:pPr/>
              <a:t>7</a:t>
            </a:fld>
            <a:endParaRPr kumimoji="1" lang="ja-JP" altLang="en-US" dirty="0"/>
          </a:p>
        </p:txBody>
      </p:sp>
    </p:spTree>
    <p:extLst>
      <p:ext uri="{BB962C8B-B14F-4D97-AF65-F5344CB8AC3E}">
        <p14:creationId xmlns:p14="http://schemas.microsoft.com/office/powerpoint/2010/main" val="19464823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fld id="{C4E81963-74D5-4CA8-8BE5-04CDDEC09424}" type="slidenum">
              <a:rPr kumimoji="1" lang="ja-JP" altLang="en-US" smtClean="0"/>
              <a:pPr/>
              <a:t>8</a:t>
            </a:fld>
            <a:endParaRPr kumimoji="1" lang="ja-JP" altLang="en-US" dirty="0"/>
          </a:p>
        </p:txBody>
      </p:sp>
    </p:spTree>
    <p:extLst>
      <p:ext uri="{BB962C8B-B14F-4D97-AF65-F5344CB8AC3E}">
        <p14:creationId xmlns:p14="http://schemas.microsoft.com/office/powerpoint/2010/main" val="20920748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10"/>
          </p:nvPr>
        </p:nvSpPr>
        <p:spPr/>
        <p:txBody>
          <a:bodyPr/>
          <a:lstStyle/>
          <a:p>
            <a:fld id="{C4E81963-74D5-4CA8-8BE5-04CDDEC09424}" type="slidenum">
              <a:rPr kumimoji="1" lang="ja-JP" altLang="en-US" smtClean="0"/>
              <a:pPr/>
              <a:t>9</a:t>
            </a:fld>
            <a:endParaRPr kumimoji="1" lang="ja-JP" altLang="en-US" dirty="0"/>
          </a:p>
        </p:txBody>
      </p:sp>
    </p:spTree>
    <p:extLst>
      <p:ext uri="{BB962C8B-B14F-4D97-AF65-F5344CB8AC3E}">
        <p14:creationId xmlns:p14="http://schemas.microsoft.com/office/powerpoint/2010/main" val="38194324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ja-JP" altLang="en-US"/>
              <a:t>マスター タイトルの書式設定</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5" name="Footer Placeholder 4"/>
          <p:cNvSpPr>
            <a:spLocks noGrp="1"/>
          </p:cNvSpPr>
          <p:nvPr>
            <p:ph type="ftr" sz="quarter" idx="11"/>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pPr fontAlgn="auto">
              <a:spcBef>
                <a:spcPts val="0"/>
              </a:spcBef>
              <a:spcAft>
                <a:spcPts val="0"/>
              </a:spcAft>
            </a:pPr>
            <a:fld id="{CD9C3FF7-BD06-4C1E-A6E0-8A1B4294A15A}" type="slidenum">
              <a:rPr lang="en-US" smtClean="0"/>
              <a:pPr fontAlgn="auto">
                <a:spcBef>
                  <a:spcPts val="0"/>
                </a:spcBef>
                <a:spcAft>
                  <a:spcPts val="0"/>
                </a:spcAft>
              </a:pPr>
              <a:t>‹#›</a:t>
            </a:fld>
            <a:endParaRPr lang="en-US" dirty="0"/>
          </a:p>
        </p:txBody>
      </p:sp>
    </p:spTree>
    <p:extLst>
      <p:ext uri="{BB962C8B-B14F-4D97-AF65-F5344CB8AC3E}">
        <p14:creationId xmlns:p14="http://schemas.microsoft.com/office/powerpoint/2010/main" val="24750889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5" name="Footer Placeholder 4"/>
          <p:cNvSpPr>
            <a:spLocks noGrp="1"/>
          </p:cNvSpPr>
          <p:nvPr>
            <p:ph type="ftr" sz="quarter" idx="11"/>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fontAlgn="auto">
              <a:spcBef>
                <a:spcPts val="0"/>
              </a:spcBef>
              <a:spcAft>
                <a:spcPts val="0"/>
              </a:spcAft>
            </a:pPr>
            <a:fld id="{CD9C3FF7-BD06-4C1E-A6E0-8A1B4294A15A}" type="slidenum">
              <a:rPr lang="en-US" smtClean="0"/>
              <a:pPr fontAlgn="auto">
                <a:spcBef>
                  <a:spcPts val="0"/>
                </a:spcBef>
                <a:spcAft>
                  <a:spcPts val="0"/>
                </a:spcAft>
              </a:pPr>
              <a:t>‹#›</a:t>
            </a:fld>
            <a:endParaRPr lang="en-US" dirty="0"/>
          </a:p>
        </p:txBody>
      </p:sp>
    </p:spTree>
    <p:extLst>
      <p:ext uri="{BB962C8B-B14F-4D97-AF65-F5344CB8AC3E}">
        <p14:creationId xmlns:p14="http://schemas.microsoft.com/office/powerpoint/2010/main" val="27768518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5" name="Footer Placeholder 4"/>
          <p:cNvSpPr>
            <a:spLocks noGrp="1"/>
          </p:cNvSpPr>
          <p:nvPr>
            <p:ph type="ftr" sz="quarter" idx="11"/>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fontAlgn="auto">
              <a:spcBef>
                <a:spcPts val="0"/>
              </a:spcBef>
              <a:spcAft>
                <a:spcPts val="0"/>
              </a:spcAft>
            </a:pPr>
            <a:fld id="{CD9C3FF7-BD06-4C1E-A6E0-8A1B4294A15A}" type="slidenum">
              <a:rPr lang="en-US" smtClean="0"/>
              <a:pPr fontAlgn="auto">
                <a:spcBef>
                  <a:spcPts val="0"/>
                </a:spcBef>
                <a:spcAft>
                  <a:spcPts val="0"/>
                </a:spcAft>
              </a:pPr>
              <a:t>‹#›</a:t>
            </a:fld>
            <a:endParaRPr lang="en-US" dirty="0"/>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902373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ja-JP" altLang="en-US"/>
              <a:t>マスター タイトルの書式設定</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6" name="Footer Placeholder 5"/>
          <p:cNvSpPr>
            <a:spLocks noGrp="1"/>
          </p:cNvSpPr>
          <p:nvPr>
            <p:ph type="ftr" sz="quarter" idx="11"/>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fontAlgn="auto">
              <a:spcBef>
                <a:spcPts val="0"/>
              </a:spcBef>
              <a:spcAft>
                <a:spcPts val="0"/>
              </a:spcAft>
            </a:pPr>
            <a:fld id="{CD9C3FF7-BD06-4C1E-A6E0-8A1B4294A15A}" type="slidenum">
              <a:rPr lang="en-US" smtClean="0"/>
              <a:pPr fontAlgn="auto">
                <a:spcBef>
                  <a:spcPts val="0"/>
                </a:spcBef>
                <a:spcAft>
                  <a:spcPts val="0"/>
                </a:spcAft>
              </a:pPr>
              <a:t>‹#›</a:t>
            </a:fld>
            <a:endParaRPr lang="en-US" dirty="0"/>
          </a:p>
        </p:txBody>
      </p:sp>
    </p:spTree>
    <p:extLst>
      <p:ext uri="{BB962C8B-B14F-4D97-AF65-F5344CB8AC3E}">
        <p14:creationId xmlns:p14="http://schemas.microsoft.com/office/powerpoint/2010/main" val="185719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6" name="Footer Placeholder 5"/>
          <p:cNvSpPr>
            <a:spLocks noGrp="1"/>
          </p:cNvSpPr>
          <p:nvPr>
            <p:ph type="ftr" sz="quarter" idx="11"/>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fontAlgn="auto">
              <a:spcBef>
                <a:spcPts val="0"/>
              </a:spcBef>
              <a:spcAft>
                <a:spcPts val="0"/>
              </a:spcAft>
            </a:pPr>
            <a:fld id="{CD9C3FF7-BD06-4C1E-A6E0-8A1B4294A15A}" type="slidenum">
              <a:rPr lang="en-US" smtClean="0"/>
              <a:pPr fontAlgn="auto">
                <a:spcBef>
                  <a:spcPts val="0"/>
                </a:spcBef>
                <a:spcAft>
                  <a:spcPts val="0"/>
                </a:spcAft>
              </a:pPr>
              <a:t>‹#›</a:t>
            </a:fld>
            <a:endParaRPr lang="en-US" dirty="0"/>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03525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ja-JP" altLang="en-US"/>
              <a:t>マスター タイトルの書式設定</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a:t>マスター テキストの書式設定</a:t>
            </a:r>
          </a:p>
        </p:txBody>
      </p:sp>
      <p:sp>
        <p:nvSpPr>
          <p:cNvPr id="5" name="Date Placeholder 4"/>
          <p:cNvSpPr>
            <a:spLocks noGrp="1"/>
          </p:cNvSpPr>
          <p:nvPr>
            <p:ph type="dt" sz="half" idx="10"/>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6" name="Footer Placeholder 5"/>
          <p:cNvSpPr>
            <a:spLocks noGrp="1"/>
          </p:cNvSpPr>
          <p:nvPr>
            <p:ph type="ftr" sz="quarter" idx="11"/>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fontAlgn="auto">
              <a:spcBef>
                <a:spcPts val="0"/>
              </a:spcBef>
              <a:spcAft>
                <a:spcPts val="0"/>
              </a:spcAft>
            </a:pPr>
            <a:fld id="{CD9C3FF7-BD06-4C1E-A6E0-8A1B4294A15A}" type="slidenum">
              <a:rPr lang="en-US" smtClean="0"/>
              <a:pPr fontAlgn="auto">
                <a:spcBef>
                  <a:spcPts val="0"/>
                </a:spcBef>
                <a:spcAft>
                  <a:spcPts val="0"/>
                </a:spcAft>
              </a:pPr>
              <a:t>‹#›</a:t>
            </a:fld>
            <a:endParaRPr lang="en-US" dirty="0"/>
          </a:p>
        </p:txBody>
      </p:sp>
    </p:spTree>
    <p:extLst>
      <p:ext uri="{BB962C8B-B14F-4D97-AF65-F5344CB8AC3E}">
        <p14:creationId xmlns:p14="http://schemas.microsoft.com/office/powerpoint/2010/main" val="28837335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5" name="Footer Placeholder 4"/>
          <p:cNvSpPr>
            <a:spLocks noGrp="1"/>
          </p:cNvSpPr>
          <p:nvPr>
            <p:ph type="ftr" sz="quarter" idx="11"/>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fontAlgn="auto">
              <a:spcBef>
                <a:spcPts val="0"/>
              </a:spcBef>
              <a:spcAft>
                <a:spcPts val="0"/>
              </a:spcAft>
            </a:pPr>
            <a:fld id="{CD9C3FF7-BD06-4C1E-A6E0-8A1B4294A15A}" type="slidenum">
              <a:rPr lang="en-US" smtClean="0"/>
              <a:pPr fontAlgn="auto">
                <a:spcBef>
                  <a:spcPts val="0"/>
                </a:spcBef>
                <a:spcAft>
                  <a:spcPts val="0"/>
                </a:spcAft>
              </a:pPr>
              <a:t>‹#›</a:t>
            </a:fld>
            <a:endParaRPr lang="en-US" dirty="0"/>
          </a:p>
        </p:txBody>
      </p:sp>
    </p:spTree>
    <p:extLst>
      <p:ext uri="{BB962C8B-B14F-4D97-AF65-F5344CB8AC3E}">
        <p14:creationId xmlns:p14="http://schemas.microsoft.com/office/powerpoint/2010/main" val="22983444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5" name="Footer Placeholder 4"/>
          <p:cNvSpPr>
            <a:spLocks noGrp="1"/>
          </p:cNvSpPr>
          <p:nvPr>
            <p:ph type="ftr" sz="quarter" idx="11"/>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fontAlgn="auto">
              <a:spcBef>
                <a:spcPts val="0"/>
              </a:spcBef>
              <a:spcAft>
                <a:spcPts val="0"/>
              </a:spcAft>
            </a:pPr>
            <a:fld id="{CD9C3FF7-BD06-4C1E-A6E0-8A1B4294A15A}" type="slidenum">
              <a:rPr lang="en-US" smtClean="0"/>
              <a:pPr fontAlgn="auto">
                <a:spcBef>
                  <a:spcPts val="0"/>
                </a:spcBef>
                <a:spcAft>
                  <a:spcPts val="0"/>
                </a:spcAft>
              </a:pPr>
              <a:t>‹#›</a:t>
            </a:fld>
            <a:endParaRPr lang="en-US" dirty="0"/>
          </a:p>
        </p:txBody>
      </p:sp>
    </p:spTree>
    <p:extLst>
      <p:ext uri="{BB962C8B-B14F-4D97-AF65-F5344CB8AC3E}">
        <p14:creationId xmlns:p14="http://schemas.microsoft.com/office/powerpoint/2010/main" val="958752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6" name="Picture 2" descr="http://3.bp.blogspot.com/_KMpqHwB6H3Q/TAyBV1-pnxI/AAAAAAAAAFw/wBBXhNxkqZI/s1600/Rice+field+in+Northeastern+Thailand1.JPG"/>
          <p:cNvPicPr>
            <a:picLocks noChangeAspect="1" noChangeArrowheads="1"/>
          </p:cNvPicPr>
          <p:nvPr userDrawn="1"/>
        </p:nvPicPr>
        <p:blipFill>
          <a:blip r:embed="rId2" cstate="print"/>
          <a:srcRect/>
          <a:stretch>
            <a:fillRect/>
          </a:stretch>
        </p:blipFill>
        <p:spPr bwMode="auto">
          <a:xfrm>
            <a:off x="0" y="0"/>
            <a:ext cx="9144000" cy="6860869"/>
          </a:xfrm>
          <a:prstGeom prst="rect">
            <a:avLst/>
          </a:prstGeom>
          <a:noFill/>
        </p:spPr>
      </p:pic>
      <p:sp>
        <p:nvSpPr>
          <p:cNvPr id="2" name="Title 1"/>
          <p:cNvSpPr>
            <a:spLocks noGrp="1"/>
          </p:cNvSpPr>
          <p:nvPr>
            <p:ph type="title"/>
          </p:nvPr>
        </p:nvSpPr>
        <p:spPr/>
        <p:txBody>
          <a:bodyPr/>
          <a:lstStyle/>
          <a:p>
            <a:r>
              <a:rPr lang="en-US"/>
              <a:t>Click to edit Master title style</a:t>
            </a:r>
            <a:endParaRPr lang="th-TH"/>
          </a:p>
        </p:txBody>
      </p:sp>
      <p:sp>
        <p:nvSpPr>
          <p:cNvPr id="3" name="Date Placeholder 2"/>
          <p:cNvSpPr>
            <a:spLocks noGrp="1"/>
          </p:cNvSpPr>
          <p:nvPr>
            <p:ph type="dt" sz="half" idx="10"/>
          </p:nvPr>
        </p:nvSpPr>
        <p:spPr/>
        <p:txBody>
          <a:bodyPr/>
          <a:lstStyle/>
          <a:p>
            <a:pPr>
              <a:defRPr/>
            </a:pPr>
            <a:endParaRPr lang="en-GB" dirty="0">
              <a:solidFill>
                <a:srgbClr val="696464"/>
              </a:solidFill>
            </a:endParaRPr>
          </a:p>
        </p:txBody>
      </p:sp>
      <p:sp>
        <p:nvSpPr>
          <p:cNvPr id="4" name="Footer Placeholder 3"/>
          <p:cNvSpPr>
            <a:spLocks noGrp="1"/>
          </p:cNvSpPr>
          <p:nvPr>
            <p:ph type="ftr" sz="quarter" idx="11"/>
          </p:nvPr>
        </p:nvSpPr>
        <p:spPr/>
        <p:txBody>
          <a:bodyPr/>
          <a:lstStyle/>
          <a:p>
            <a:pPr>
              <a:defRPr/>
            </a:pPr>
            <a:endParaRPr lang="en-GB" dirty="0">
              <a:solidFill>
                <a:srgbClr val="696464"/>
              </a:solidFill>
            </a:endParaRPr>
          </a:p>
        </p:txBody>
      </p:sp>
      <p:sp>
        <p:nvSpPr>
          <p:cNvPr id="5" name="Slide Number Placeholder 4"/>
          <p:cNvSpPr>
            <a:spLocks noGrp="1"/>
          </p:cNvSpPr>
          <p:nvPr>
            <p:ph type="sldNum" sz="quarter" idx="12"/>
          </p:nvPr>
        </p:nvSpPr>
        <p:spPr/>
        <p:txBody>
          <a:bodyPr/>
          <a:lstStyle/>
          <a:p>
            <a:pPr>
              <a:defRPr/>
            </a:pPr>
            <a:fld id="{1E4F3879-D3FD-4B20-B9B8-4E1B12C32462}" type="slidenum">
              <a:rPr lang="en-GB" smtClean="0"/>
              <a:pPr>
                <a:defRPr/>
              </a:pPr>
              <a:t>‹#›</a:t>
            </a:fld>
            <a:endParaRPr lang="en-GB" dirty="0"/>
          </a:p>
        </p:txBody>
      </p:sp>
    </p:spTree>
    <p:extLst>
      <p:ext uri="{BB962C8B-B14F-4D97-AF65-F5344CB8AC3E}">
        <p14:creationId xmlns:p14="http://schemas.microsoft.com/office/powerpoint/2010/main" val="2088502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5" name="Footer Placeholder 4"/>
          <p:cNvSpPr>
            <a:spLocks noGrp="1"/>
          </p:cNvSpPr>
          <p:nvPr>
            <p:ph type="ftr" sz="quarter" idx="11"/>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fontAlgn="auto">
              <a:spcBef>
                <a:spcPts val="0"/>
              </a:spcBef>
              <a:spcAft>
                <a:spcPts val="0"/>
              </a:spcAft>
            </a:pPr>
            <a:fld id="{CD9C3FF7-BD06-4C1E-A6E0-8A1B4294A15A}" type="slidenum">
              <a:rPr lang="en-US" smtClean="0"/>
              <a:pPr fontAlgn="auto">
                <a:spcBef>
                  <a:spcPts val="0"/>
                </a:spcBef>
                <a:spcAft>
                  <a:spcPts val="0"/>
                </a:spcAft>
              </a:pPr>
              <a:t>‹#›</a:t>
            </a:fld>
            <a:endParaRPr lang="en-US" dirty="0"/>
          </a:p>
        </p:txBody>
      </p:sp>
    </p:spTree>
    <p:extLst>
      <p:ext uri="{BB962C8B-B14F-4D97-AF65-F5344CB8AC3E}">
        <p14:creationId xmlns:p14="http://schemas.microsoft.com/office/powerpoint/2010/main" val="3333227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5" name="Footer Placeholder 4"/>
          <p:cNvSpPr>
            <a:spLocks noGrp="1"/>
          </p:cNvSpPr>
          <p:nvPr>
            <p:ph type="ftr" sz="quarter" idx="11"/>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pPr fontAlgn="auto">
              <a:spcBef>
                <a:spcPts val="0"/>
              </a:spcBef>
              <a:spcAft>
                <a:spcPts val="0"/>
              </a:spcAft>
            </a:pPr>
            <a:fld id="{CD9C3FF7-BD06-4C1E-A6E0-8A1B4294A15A}" type="slidenum">
              <a:rPr lang="en-US" smtClean="0"/>
              <a:pPr fontAlgn="auto">
                <a:spcBef>
                  <a:spcPts val="0"/>
                </a:spcBef>
                <a:spcAft>
                  <a:spcPts val="0"/>
                </a:spcAft>
              </a:pPr>
              <a:t>‹#›</a:t>
            </a:fld>
            <a:endParaRPr lang="en-US" dirty="0"/>
          </a:p>
        </p:txBody>
      </p:sp>
    </p:spTree>
    <p:extLst>
      <p:ext uri="{BB962C8B-B14F-4D97-AF65-F5344CB8AC3E}">
        <p14:creationId xmlns:p14="http://schemas.microsoft.com/office/powerpoint/2010/main" val="3518097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6" name="Footer Placeholder 5"/>
          <p:cNvSpPr>
            <a:spLocks noGrp="1"/>
          </p:cNvSpPr>
          <p:nvPr>
            <p:ph type="ftr" sz="quarter" idx="11"/>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pPr fontAlgn="auto">
              <a:spcBef>
                <a:spcPts val="0"/>
              </a:spcBef>
              <a:spcAft>
                <a:spcPts val="0"/>
              </a:spcAft>
            </a:pPr>
            <a:fld id="{CD9C3FF7-BD06-4C1E-A6E0-8A1B4294A15A}" type="slidenum">
              <a:rPr lang="en-US" smtClean="0"/>
              <a:pPr fontAlgn="auto">
                <a:spcBef>
                  <a:spcPts val="0"/>
                </a:spcBef>
                <a:spcAft>
                  <a:spcPts val="0"/>
                </a:spcAft>
              </a:pPr>
              <a:t>‹#›</a:t>
            </a:fld>
            <a:endParaRPr lang="en-US" dirty="0"/>
          </a:p>
        </p:txBody>
      </p:sp>
    </p:spTree>
    <p:extLst>
      <p:ext uri="{BB962C8B-B14F-4D97-AF65-F5344CB8AC3E}">
        <p14:creationId xmlns:p14="http://schemas.microsoft.com/office/powerpoint/2010/main" val="2768093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8" name="Footer Placeholder 7"/>
          <p:cNvSpPr>
            <a:spLocks noGrp="1"/>
          </p:cNvSpPr>
          <p:nvPr>
            <p:ph type="ftr" sz="quarter" idx="11"/>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pPr fontAlgn="auto">
              <a:spcBef>
                <a:spcPts val="0"/>
              </a:spcBef>
              <a:spcAft>
                <a:spcPts val="0"/>
              </a:spcAft>
            </a:pPr>
            <a:fld id="{CD9C3FF7-BD06-4C1E-A6E0-8A1B4294A15A}" type="slidenum">
              <a:rPr lang="en-US" smtClean="0"/>
              <a:pPr fontAlgn="auto">
                <a:spcBef>
                  <a:spcPts val="0"/>
                </a:spcBef>
                <a:spcAft>
                  <a:spcPts val="0"/>
                </a:spcAft>
              </a:pPr>
              <a:t>‹#›</a:t>
            </a:fld>
            <a:endParaRPr lang="en-US" dirty="0"/>
          </a:p>
        </p:txBody>
      </p:sp>
    </p:spTree>
    <p:extLst>
      <p:ext uri="{BB962C8B-B14F-4D97-AF65-F5344CB8AC3E}">
        <p14:creationId xmlns:p14="http://schemas.microsoft.com/office/powerpoint/2010/main" val="3024657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4" name="Footer Placeholder 3"/>
          <p:cNvSpPr>
            <a:spLocks noGrp="1"/>
          </p:cNvSpPr>
          <p:nvPr>
            <p:ph type="ftr" sz="quarter" idx="11"/>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pPr fontAlgn="auto">
              <a:spcBef>
                <a:spcPts val="0"/>
              </a:spcBef>
              <a:spcAft>
                <a:spcPts val="0"/>
              </a:spcAft>
            </a:pPr>
            <a:fld id="{CD9C3FF7-BD06-4C1E-A6E0-8A1B4294A15A}" type="slidenum">
              <a:rPr lang="en-US" smtClean="0"/>
              <a:pPr fontAlgn="auto">
                <a:spcBef>
                  <a:spcPts val="0"/>
                </a:spcBef>
                <a:spcAft>
                  <a:spcPts val="0"/>
                </a:spcAft>
              </a:pPr>
              <a:t>‹#›</a:t>
            </a:fld>
            <a:endParaRPr lang="en-US" dirty="0"/>
          </a:p>
        </p:txBody>
      </p:sp>
    </p:spTree>
    <p:extLst>
      <p:ext uri="{BB962C8B-B14F-4D97-AF65-F5344CB8AC3E}">
        <p14:creationId xmlns:p14="http://schemas.microsoft.com/office/powerpoint/2010/main" val="1288555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3" name="Footer Placeholder 2"/>
          <p:cNvSpPr>
            <a:spLocks noGrp="1"/>
          </p:cNvSpPr>
          <p:nvPr>
            <p:ph type="ftr" sz="quarter" idx="11"/>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pPr fontAlgn="auto">
              <a:spcBef>
                <a:spcPts val="0"/>
              </a:spcBef>
              <a:spcAft>
                <a:spcPts val="0"/>
              </a:spcAft>
            </a:pPr>
            <a:fld id="{CD9C3FF7-BD06-4C1E-A6E0-8A1B4294A15A}" type="slidenum">
              <a:rPr lang="en-US" smtClean="0"/>
              <a:pPr fontAlgn="auto">
                <a:spcBef>
                  <a:spcPts val="0"/>
                </a:spcBef>
                <a:spcAft>
                  <a:spcPts val="0"/>
                </a:spcAft>
              </a:pPr>
              <a:t>‹#›</a:t>
            </a:fld>
            <a:endParaRPr lang="en-US" dirty="0"/>
          </a:p>
        </p:txBody>
      </p:sp>
    </p:spTree>
    <p:extLst>
      <p:ext uri="{BB962C8B-B14F-4D97-AF65-F5344CB8AC3E}">
        <p14:creationId xmlns:p14="http://schemas.microsoft.com/office/powerpoint/2010/main" val="27482720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ja-JP" altLang="en-US"/>
              <a:t>マスター タイトルの書式設定</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6" name="Footer Placeholder 5"/>
          <p:cNvSpPr>
            <a:spLocks noGrp="1"/>
          </p:cNvSpPr>
          <p:nvPr>
            <p:ph type="ftr" sz="quarter" idx="11"/>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pPr fontAlgn="auto">
              <a:spcBef>
                <a:spcPts val="0"/>
              </a:spcBef>
              <a:spcAft>
                <a:spcPts val="0"/>
              </a:spcAft>
            </a:pPr>
            <a:fld id="{CD9C3FF7-BD06-4C1E-A6E0-8A1B4294A15A}" type="slidenum">
              <a:rPr lang="en-US" smtClean="0"/>
              <a:pPr fontAlgn="auto">
                <a:spcBef>
                  <a:spcPts val="0"/>
                </a:spcBef>
                <a:spcAft>
                  <a:spcPts val="0"/>
                </a:spcAft>
              </a:pPr>
              <a:t>‹#›</a:t>
            </a:fld>
            <a:endParaRPr lang="en-US" dirty="0"/>
          </a:p>
        </p:txBody>
      </p:sp>
    </p:spTree>
    <p:extLst>
      <p:ext uri="{BB962C8B-B14F-4D97-AF65-F5344CB8AC3E}">
        <p14:creationId xmlns:p14="http://schemas.microsoft.com/office/powerpoint/2010/main" val="3716204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dirty="0"/>
              <a:t>図を追加</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6" name="Footer Placeholder 5"/>
          <p:cNvSpPr>
            <a:spLocks noGrp="1"/>
          </p:cNvSpPr>
          <p:nvPr>
            <p:ph type="ftr" sz="quarter" idx="11"/>
          </p:nvPr>
        </p:nvSpPr>
        <p:spPr/>
        <p:txBody>
          <a:bodyPr/>
          <a:lstStyle/>
          <a:p>
            <a:pPr fontAlgn="auto">
              <a:spcBef>
                <a:spcPts val="0"/>
              </a:spcBef>
              <a:spcAft>
                <a:spcPts val="0"/>
              </a:spcAft>
            </a:pPr>
            <a:endParaRPr lang="en-US" dirty="0">
              <a:solidFill>
                <a:srgbClr val="696464"/>
              </a:solidFill>
              <a:latin typeface="Perpetua"/>
              <a:ea typeface="+mn-ea"/>
            </a:endParaRPr>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pPr fontAlgn="auto">
              <a:spcBef>
                <a:spcPts val="0"/>
              </a:spcBef>
              <a:spcAft>
                <a:spcPts val="0"/>
              </a:spcAft>
            </a:pPr>
            <a:fld id="{CD9C3FF7-BD06-4C1E-A6E0-8A1B4294A15A}" type="slidenum">
              <a:rPr lang="en-US" smtClean="0"/>
              <a:pPr fontAlgn="auto">
                <a:spcBef>
                  <a:spcPts val="0"/>
                </a:spcBef>
                <a:spcAft>
                  <a:spcPts val="0"/>
                </a:spcAft>
              </a:pPr>
              <a:t>‹#›</a:t>
            </a:fld>
            <a:endParaRPr lang="en-US" dirty="0"/>
          </a:p>
        </p:txBody>
      </p:sp>
    </p:spTree>
    <p:extLst>
      <p:ext uri="{BB962C8B-B14F-4D97-AF65-F5344CB8AC3E}">
        <p14:creationId xmlns:p14="http://schemas.microsoft.com/office/powerpoint/2010/main" val="33965392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endParaRPr lang="en-US" dirty="0">
              <a:solidFill>
                <a:srgbClr val="696464"/>
              </a:solidFill>
              <a:latin typeface="Perpetua"/>
              <a:ea typeface="+mn-ea"/>
            </a:endParaRPr>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endParaRPr lang="en-US" dirty="0">
              <a:solidFill>
                <a:srgbClr val="696464"/>
              </a:solidFill>
              <a:latin typeface="Perpetua"/>
              <a:ea typeface="+mn-ea"/>
            </a:endParaRPr>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pPr fontAlgn="auto">
              <a:spcBef>
                <a:spcPts val="0"/>
              </a:spcBef>
              <a:spcAft>
                <a:spcPts val="0"/>
              </a:spcAft>
            </a:pPr>
            <a:fld id="{CD9C3FF7-BD06-4C1E-A6E0-8A1B4294A15A}" type="slidenum">
              <a:rPr lang="en-US" smtClean="0"/>
              <a:pPr fontAlgn="auto">
                <a:spcBef>
                  <a:spcPts val="0"/>
                </a:spcBef>
                <a:spcAft>
                  <a:spcPts val="0"/>
                </a:spcAft>
              </a:pPr>
              <a:t>‹#›</a:t>
            </a:fld>
            <a:endParaRPr lang="en-US" dirty="0"/>
          </a:p>
        </p:txBody>
      </p:sp>
    </p:spTree>
    <p:extLst>
      <p:ext uri="{BB962C8B-B14F-4D97-AF65-F5344CB8AC3E}">
        <p14:creationId xmlns:p14="http://schemas.microsoft.com/office/powerpoint/2010/main" val="3519937355"/>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01" r:id="rId17"/>
  </p:sldLayoutIdLst>
  <p:hf hdr="0" ftr="0" dt="0"/>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163" r="4970"/>
          <a:stretch/>
        </p:blipFill>
        <p:spPr bwMode="auto">
          <a:xfrm>
            <a:off x="226785" y="1424907"/>
            <a:ext cx="8929915" cy="4922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type="subTitle" idx="4294967295"/>
          </p:nvPr>
        </p:nvSpPr>
        <p:spPr>
          <a:xfrm>
            <a:off x="533400" y="2971800"/>
            <a:ext cx="5334000" cy="1828800"/>
          </a:xfrm>
        </p:spPr>
        <p:txBody>
          <a:bodyPr>
            <a:normAutofit fontScale="62500" lnSpcReduction="20000"/>
          </a:bodyPr>
          <a:lstStyle/>
          <a:p>
            <a:endParaRPr lang="en-US" altLang="ja-JP" sz="2800" b="1" dirty="0">
              <a:latin typeface="+mn-ea"/>
            </a:endParaRPr>
          </a:p>
          <a:p>
            <a:pPr marL="0" indent="0">
              <a:buNone/>
            </a:pPr>
            <a:r>
              <a:rPr lang="en-US" altLang="ja-JP" sz="2900" b="1" dirty="0">
                <a:solidFill>
                  <a:schemeClr val="bg1">
                    <a:lumMod val="95000"/>
                  </a:schemeClr>
                </a:solidFill>
                <a:latin typeface="+mn-ea"/>
              </a:rPr>
              <a:t>Masahiko Gemma</a:t>
            </a:r>
            <a:br>
              <a:rPr lang="en-US" altLang="ja-JP" sz="2900" b="1" dirty="0">
                <a:solidFill>
                  <a:schemeClr val="bg1">
                    <a:lumMod val="95000"/>
                  </a:schemeClr>
                </a:solidFill>
                <a:latin typeface="+mn-ea"/>
              </a:rPr>
            </a:br>
            <a:endParaRPr lang="en-US" altLang="ja-JP" sz="2900" b="1" dirty="0">
              <a:solidFill>
                <a:schemeClr val="bg1">
                  <a:lumMod val="95000"/>
                </a:schemeClr>
              </a:solidFill>
              <a:latin typeface="+mn-ea"/>
            </a:endParaRPr>
          </a:p>
          <a:p>
            <a:pPr marL="0" indent="0">
              <a:buNone/>
            </a:pPr>
            <a:r>
              <a:rPr lang="en-US" altLang="ja-JP" sz="2900" b="1" dirty="0">
                <a:solidFill>
                  <a:schemeClr val="bg1">
                    <a:lumMod val="95000"/>
                  </a:schemeClr>
                </a:solidFill>
                <a:latin typeface="+mn-ea"/>
              </a:rPr>
              <a:t>Waseda University, </a:t>
            </a:r>
          </a:p>
          <a:p>
            <a:pPr marL="0" indent="0">
              <a:buNone/>
            </a:pPr>
            <a:r>
              <a:rPr lang="en-US" altLang="ja-JP" sz="2900" b="1" dirty="0">
                <a:solidFill>
                  <a:schemeClr val="bg1">
                    <a:lumMod val="95000"/>
                  </a:schemeClr>
                </a:solidFill>
                <a:latin typeface="+mn-ea"/>
              </a:rPr>
              <a:t>Tokyo, Japan</a:t>
            </a:r>
            <a:br>
              <a:rPr lang="en-US" altLang="ja-JP" sz="2800" b="1" dirty="0">
                <a:solidFill>
                  <a:schemeClr val="bg1">
                    <a:lumMod val="95000"/>
                  </a:schemeClr>
                </a:solidFill>
                <a:latin typeface="+mn-ea"/>
              </a:rPr>
            </a:br>
            <a:endParaRPr lang="en-US" sz="2800" dirty="0">
              <a:solidFill>
                <a:schemeClr val="bg1">
                  <a:lumMod val="95000"/>
                </a:schemeClr>
              </a:solidFill>
            </a:endParaRPr>
          </a:p>
        </p:txBody>
      </p:sp>
      <p:sp>
        <p:nvSpPr>
          <p:cNvPr id="2" name="Title 1"/>
          <p:cNvSpPr>
            <a:spLocks noGrp="1"/>
          </p:cNvSpPr>
          <p:nvPr>
            <p:ph type="title" idx="4294967295"/>
          </p:nvPr>
        </p:nvSpPr>
        <p:spPr>
          <a:xfrm>
            <a:off x="0" y="2060632"/>
            <a:ext cx="8686800" cy="1143000"/>
          </a:xfrm>
        </p:spPr>
        <p:txBody>
          <a:bodyPr>
            <a:noAutofit/>
          </a:bodyPr>
          <a:lstStyle/>
          <a:p>
            <a:pPr algn="ctr">
              <a:spcAft>
                <a:spcPts val="400"/>
              </a:spcAft>
            </a:pPr>
            <a:r>
              <a:rPr lang="en-US" altLang="ja-JP" kern="1400" dirty="0">
                <a:solidFill>
                  <a:srgbClr val="FF0000"/>
                </a:solidFill>
                <a:effectLst/>
                <a:latin typeface="Times New Roman" panose="02020603050405020304" pitchFamily="18" charset="0"/>
                <a:ea typeface="游明朝" panose="02020400000000000000" pitchFamily="18" charset="-128"/>
              </a:rPr>
              <a:t>Food Security in the Age of High </a:t>
            </a:r>
            <a:br>
              <a:rPr lang="en-US" altLang="ja-JP" kern="1400" dirty="0">
                <a:solidFill>
                  <a:srgbClr val="FF0000"/>
                </a:solidFill>
                <a:effectLst/>
                <a:latin typeface="Times New Roman" panose="02020603050405020304" pitchFamily="18" charset="0"/>
                <a:ea typeface="游明朝" panose="02020400000000000000" pitchFamily="18" charset="-128"/>
              </a:rPr>
            </a:br>
            <a:r>
              <a:rPr lang="en-US" altLang="ja-JP" kern="1400" dirty="0">
                <a:solidFill>
                  <a:srgbClr val="FF0000"/>
                </a:solidFill>
                <a:effectLst/>
                <a:latin typeface="Times New Roman" panose="02020603050405020304" pitchFamily="18" charset="0"/>
                <a:ea typeface="游明朝" panose="02020400000000000000" pitchFamily="18" charset="-128"/>
              </a:rPr>
              <a:t>Geopolitical Risks</a:t>
            </a:r>
            <a:endParaRPr lang="ja-JP" altLang="ja-JP" dirty="0">
              <a:solidFill>
                <a:srgbClr val="FF0000"/>
              </a:solidFill>
              <a:effectLst/>
              <a:latin typeface="Times New Roman" panose="02020603050405020304" pitchFamily="18" charset="0"/>
              <a:ea typeface="游明朝" panose="02020400000000000000" pitchFamily="18" charset="-128"/>
            </a:endParaRPr>
          </a:p>
        </p:txBody>
      </p:sp>
      <p:sp>
        <p:nvSpPr>
          <p:cNvPr id="5" name="TextBox 4"/>
          <p:cNvSpPr txBox="1"/>
          <p:nvPr/>
        </p:nvSpPr>
        <p:spPr>
          <a:xfrm>
            <a:off x="826415" y="4572876"/>
            <a:ext cx="8103500" cy="1200329"/>
          </a:xfrm>
          <a:prstGeom prst="rect">
            <a:avLst/>
          </a:prstGeom>
          <a:noFill/>
        </p:spPr>
        <p:txBody>
          <a:bodyPr wrap="square" rtlCol="0">
            <a:spAutoFit/>
          </a:bodyPr>
          <a:lstStyle/>
          <a:p>
            <a:r>
              <a:rPr lang="en-US" altLang="ja-JP" dirty="0">
                <a:solidFill>
                  <a:schemeClr val="bg1">
                    <a:lumMod val="95000"/>
                  </a:schemeClr>
                </a:solidFill>
              </a:rPr>
              <a:t>Prepared for the International Scientific Conference entitled “The Agri-Food Sector and Rural Areas in the Face of New Challenges” Organized by the Institute of Agricultural and Food Economics National Research Institute (IAFE-NRI) on September 21, 2023</a:t>
            </a:r>
            <a:endParaRPr lang="en-US" sz="2000" dirty="0">
              <a:solidFill>
                <a:schemeClr val="bg1"/>
              </a:solidFill>
            </a:endParaRPr>
          </a:p>
        </p:txBody>
      </p:sp>
      <p:sp>
        <p:nvSpPr>
          <p:cNvPr id="4" name="スライド番号プレースホルダー 3"/>
          <p:cNvSpPr>
            <a:spLocks noGrp="1"/>
          </p:cNvSpPr>
          <p:nvPr>
            <p:ph type="sldNum" sz="quarter" idx="12"/>
          </p:nvPr>
        </p:nvSpPr>
        <p:spPr>
          <a:xfrm>
            <a:off x="0" y="762000"/>
            <a:ext cx="584978" cy="365125"/>
          </a:xfrm>
        </p:spPr>
        <p:txBody>
          <a:bodyPr/>
          <a:lstStyle/>
          <a:p>
            <a:pPr fontAlgn="auto">
              <a:spcBef>
                <a:spcPts val="0"/>
              </a:spcBef>
              <a:spcAft>
                <a:spcPts val="0"/>
              </a:spcAft>
            </a:pPr>
            <a:fld id="{CD9C3FF7-BD06-4C1E-A6E0-8A1B4294A15A}" type="slidenum">
              <a:rPr lang="en-US" smtClean="0"/>
              <a:pPr fontAlgn="auto">
                <a:spcBef>
                  <a:spcPts val="0"/>
                </a:spcBef>
                <a:spcAft>
                  <a:spcPts val="0"/>
                </a:spcAft>
              </a:pPr>
              <a:t>1</a:t>
            </a:fld>
            <a:endParaRPr lang="en-US" dirty="0"/>
          </a:p>
        </p:txBody>
      </p:sp>
      <p:sp>
        <p:nvSpPr>
          <p:cNvPr id="7" name="正方形/長方形 6"/>
          <p:cNvSpPr/>
          <p:nvPr/>
        </p:nvSpPr>
        <p:spPr>
          <a:xfrm>
            <a:off x="4800601" y="6347492"/>
            <a:ext cx="4347294" cy="413040"/>
          </a:xfrm>
          <a:prstGeom prst="rect">
            <a:avLst/>
          </a:prstGeom>
        </p:spPr>
        <p:txBody>
          <a:bodyPr wrap="square">
            <a:spAutoFit/>
          </a:bodyPr>
          <a:lstStyle/>
          <a:p>
            <a:r>
              <a:rPr lang="en-US" altLang="ja-JP" sz="2000" dirty="0">
                <a:solidFill>
                  <a:srgbClr val="800000"/>
                </a:solidFill>
                <a:latin typeface="Arial" panose="020B0604020202020204" pitchFamily="34" charset="0"/>
                <a:cs typeface="Arial" panose="020B0604020202020204" pitchFamily="34" charset="0"/>
              </a:rPr>
              <a:t>founded in 1882 </a:t>
            </a:r>
            <a:endParaRPr lang="ja-JP" altLang="en-US" sz="2000" dirty="0">
              <a:solidFill>
                <a:srgbClr val="8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809447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537732" y="754653"/>
            <a:ext cx="8205389" cy="5847522"/>
          </a:xfrm>
        </p:spPr>
        <p:txBody>
          <a:bodyPr>
            <a:noAutofit/>
          </a:bodyPr>
          <a:lstStyle/>
          <a:p>
            <a:pPr>
              <a:buNone/>
            </a:pPr>
            <a:r>
              <a:rPr lang="en-US" altLang="ja-JP" sz="2000" b="1" dirty="0">
                <a:solidFill>
                  <a:srgbClr val="00B050"/>
                </a:solidFill>
              </a:rPr>
              <a:t>             Geographical Risks and Food Security: </a:t>
            </a:r>
            <a:endParaRPr lang="en-US" altLang="ja-JP" dirty="0"/>
          </a:p>
          <a:p>
            <a:pPr marL="0" indent="0">
              <a:buNone/>
            </a:pPr>
            <a:endParaRPr lang="en-US" altLang="ja-JP" sz="2000" dirty="0"/>
          </a:p>
          <a:p>
            <a:r>
              <a:rPr lang="en-US" altLang="ja-JP" sz="2000" dirty="0"/>
              <a:t>   </a:t>
            </a:r>
            <a:r>
              <a:rPr lang="en-US" altLang="ja-JP" sz="2000" u="sng" dirty="0"/>
              <a:t>In the medium-term, workable collaborative frameworks to reduce negative impacts of hikes in geopolitical risks are essential</a:t>
            </a:r>
            <a:r>
              <a:rPr lang="en-US" altLang="ja-JP" sz="2000" dirty="0"/>
              <a:t>. For food security regional cooperation beyond the boundary of a country to secure availability, access, stability and utilization of agricultural and food products should be encouraged to maintain regional food security.</a:t>
            </a:r>
          </a:p>
          <a:p>
            <a:endParaRPr lang="en-US" altLang="ja-JP" sz="2000" dirty="0"/>
          </a:p>
          <a:p>
            <a:r>
              <a:rPr lang="en-US" altLang="ja-JP" sz="2000" dirty="0"/>
              <a:t> For East Asia, collaboration among Japan, Korea and Taiwan would be desirable to secure the supply of staple food of rice following the arrangement among the member countries of the European Union under the framework of Common Agricultural Policy. </a:t>
            </a:r>
            <a:endParaRPr lang="ja-JP" altLang="ja-JP" sz="2000" dirty="0"/>
          </a:p>
        </p:txBody>
      </p:sp>
      <p:sp>
        <p:nvSpPr>
          <p:cNvPr id="2" name="スライド番号プレースホルダー 1"/>
          <p:cNvSpPr>
            <a:spLocks noGrp="1"/>
          </p:cNvSpPr>
          <p:nvPr>
            <p:ph type="sldNum" sz="quarter" idx="12"/>
          </p:nvPr>
        </p:nvSpPr>
        <p:spPr/>
        <p:txBody>
          <a:bodyPr/>
          <a:lstStyle/>
          <a:p>
            <a:pPr fontAlgn="auto">
              <a:spcBef>
                <a:spcPts val="0"/>
              </a:spcBef>
              <a:spcAft>
                <a:spcPts val="0"/>
              </a:spcAft>
            </a:pPr>
            <a:fld id="{CD9C3FF7-BD06-4C1E-A6E0-8A1B4294A15A}" type="slidenum">
              <a:rPr lang="en-US" smtClean="0"/>
              <a:pPr fontAlgn="auto">
                <a:spcBef>
                  <a:spcPts val="0"/>
                </a:spcBef>
                <a:spcAft>
                  <a:spcPts val="0"/>
                </a:spcAft>
              </a:pPr>
              <a:t>10</a:t>
            </a:fld>
            <a:endParaRPr lang="en-US" dirty="0"/>
          </a:p>
        </p:txBody>
      </p:sp>
    </p:spTree>
    <p:extLst>
      <p:ext uri="{BB962C8B-B14F-4D97-AF65-F5344CB8AC3E}">
        <p14:creationId xmlns:p14="http://schemas.microsoft.com/office/powerpoint/2010/main" val="28463822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0" name="Shape 100"/>
          <p:cNvSpPr txBox="1">
            <a:spLocks noGrp="1"/>
          </p:cNvSpPr>
          <p:nvPr>
            <p:ph type="sldNum" idx="12"/>
          </p:nvPr>
        </p:nvSpPr>
        <p:spPr>
          <a:xfrm>
            <a:off x="6553201" y="6131171"/>
            <a:ext cx="2133599" cy="337038"/>
          </a:xfrm>
          <a:prstGeom prst="rect">
            <a:avLst/>
          </a:prstGeom>
          <a:noFill/>
          <a:ln>
            <a:noFill/>
          </a:ln>
        </p:spPr>
        <p:txBody>
          <a:bodyPr vert="horz" lIns="84392" tIns="42185" rIns="84392" bIns="42185" rtlCol="0" anchor="ctr" anchorCtr="0">
            <a:noAutofit/>
          </a:bodyPr>
          <a:lstStyle/>
          <a:p>
            <a:pPr>
              <a:buSzPct val="25000"/>
            </a:pPr>
            <a:fld id="{00000000-1234-1234-1234-123412341234}" type="slidenum">
              <a:rPr lang="en-US" sz="1108">
                <a:solidFill>
                  <a:srgbClr val="888888"/>
                </a:solidFill>
                <a:latin typeface="Arial" panose="020B0604020202020204" pitchFamily="34" charset="0"/>
                <a:ea typeface="Calibri"/>
                <a:cs typeface="Arial" panose="020B0604020202020204" pitchFamily="34" charset="0"/>
                <a:sym typeface="Calibri"/>
              </a:rPr>
              <a:pPr>
                <a:buSzPct val="25000"/>
              </a:pPr>
              <a:t>11</a:t>
            </a:fld>
            <a:endParaRPr lang="en-US" sz="1108" dirty="0">
              <a:solidFill>
                <a:srgbClr val="888888"/>
              </a:solidFill>
              <a:latin typeface="Arial" panose="020B0604020202020204" pitchFamily="34" charset="0"/>
              <a:ea typeface="Calibri"/>
              <a:cs typeface="Arial" panose="020B0604020202020204" pitchFamily="34" charset="0"/>
              <a:sym typeface="Calibri"/>
            </a:endParaRPr>
          </a:p>
        </p:txBody>
      </p:sp>
      <p:pic>
        <p:nvPicPr>
          <p:cNvPr id="10" name="Picture 210" descr="C:\Users\0000436428\Documents\nishio\02-material\03_商標データ\UIシンボルマーク\UIシンボルマーク（ver.4）.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02" y="317550"/>
            <a:ext cx="828000" cy="82800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4"/>
          <p:cNvSpPr txBox="1">
            <a:spLocks noChangeArrowheads="1"/>
          </p:cNvSpPr>
          <p:nvPr/>
        </p:nvSpPr>
        <p:spPr bwMode="auto">
          <a:xfrm>
            <a:off x="6891686" y="188640"/>
            <a:ext cx="2268000" cy="1107058"/>
          </a:xfrm>
          <a:prstGeom prst="rect">
            <a:avLst/>
          </a:prstGeom>
          <a:solidFill>
            <a:srgbClr val="8E1728"/>
          </a:solidFill>
          <a:ln>
            <a:noFill/>
            <a:miter lim="800000"/>
            <a:headEnd/>
            <a:tailEnd/>
          </a:ln>
          <a:extLst>
            <a:ext uri="{91240B29-F687-4F45-9708-019B960494DF}">
              <a14:hiddenLine xmlns:a14="http://schemas.microsoft.com/office/drawing/2010/main" w="9525">
                <a:solidFill>
                  <a:srgbClr val="000000"/>
                </a:solidFill>
                <a:miter lim="800000"/>
                <a:headEnd/>
                <a:tailEnd/>
              </a14:hiddenLine>
            </a:ext>
          </a:extLst>
        </p:spPr>
        <p:txBody>
          <a:bodyPr vert="horz" wrap="none" lIns="144000" tIns="108000" rIns="72000" bIns="108000" numCol="1" anchor="ctr"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3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eiryo UI" pitchFamily="50" charset="-128"/>
              <a:ea typeface="Meiryo UI" pitchFamily="50" charset="-128"/>
              <a:cs typeface="メイリオ" pitchFamily="50" charset="-128"/>
            </a:endParaRPr>
          </a:p>
        </p:txBody>
      </p:sp>
      <p:sp>
        <p:nvSpPr>
          <p:cNvPr id="12" name="Rectangle 14"/>
          <p:cNvSpPr>
            <a:spLocks noGrp="1" noChangeArrowheads="1"/>
          </p:cNvSpPr>
          <p:nvPr>
            <p:ph type="title" idx="4294967295"/>
          </p:nvPr>
        </p:nvSpPr>
        <p:spPr bwMode="auto">
          <a:xfrm>
            <a:off x="483816" y="188641"/>
            <a:ext cx="8083653" cy="1107058"/>
          </a:xfrm>
          <a:prstGeom prst="chevron">
            <a:avLst/>
          </a:prstGeom>
          <a:solidFill>
            <a:srgbClr val="8E1728"/>
          </a:solidFill>
          <a:ln>
            <a:miter lim="800000"/>
            <a:headEnd/>
            <a:tailEnd/>
          </a:ln>
        </p:spPr>
        <p:txBody>
          <a:bodyPr wrap="none" lIns="144000" tIns="108000" rIns="72000" bIns="108000" anchor="ctr" anchorCtr="0">
            <a:noAutofit/>
          </a:bodyPr>
          <a:lstStyle/>
          <a:p>
            <a:r>
              <a:rPr lang="en-US" altLang="ja-JP" sz="2400" b="1" dirty="0">
                <a:solidFill>
                  <a:schemeClr val="bg1"/>
                </a:solidFill>
                <a:effectLst>
                  <a:outerShdw blurRad="38100" dist="38100" dir="2700000" algn="tl">
                    <a:srgbClr val="000000">
                      <a:alpha val="43137"/>
                    </a:srgbClr>
                  </a:outerShdw>
                </a:effectLst>
                <a:latin typeface="Meiryo UI" pitchFamily="50" charset="-128"/>
                <a:ea typeface="Meiryo UI" pitchFamily="50" charset="-128"/>
                <a:cs typeface="メイリオ" pitchFamily="50" charset="-128"/>
              </a:rPr>
              <a:t>    Impacts of </a:t>
            </a:r>
            <a:r>
              <a:rPr lang="en-US" altLang="ja-JP" sz="2000" b="1" dirty="0">
                <a:solidFill>
                  <a:schemeClr val="bg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sym typeface="Calibri"/>
              </a:rPr>
              <a:t>Food and Energy Security Crises </a:t>
            </a:r>
          </a:p>
        </p:txBody>
      </p:sp>
      <p:graphicFrame>
        <p:nvGraphicFramePr>
          <p:cNvPr id="3" name="グラフ 2">
            <a:extLst>
              <a:ext uri="{FF2B5EF4-FFF2-40B4-BE49-F238E27FC236}">
                <a16:creationId xmlns:a16="http://schemas.microsoft.com/office/drawing/2014/main" id="{50BD9E64-4730-B288-F3F0-A3E01D7E410E}"/>
              </a:ext>
            </a:extLst>
          </p:cNvPr>
          <p:cNvGraphicFramePr>
            <a:graphicFrameLocks/>
          </p:cNvGraphicFramePr>
          <p:nvPr>
            <p:extLst>
              <p:ext uri="{D42A27DB-BD31-4B8C-83A1-F6EECF244321}">
                <p14:modId xmlns:p14="http://schemas.microsoft.com/office/powerpoint/2010/main" val="4110924783"/>
              </p:ext>
            </p:extLst>
          </p:nvPr>
        </p:nvGraphicFramePr>
        <p:xfrm>
          <a:off x="1447799" y="1759578"/>
          <a:ext cx="6581745" cy="403162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646766875"/>
      </p:ext>
    </p:extLst>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0" name="Shape 100"/>
          <p:cNvSpPr txBox="1">
            <a:spLocks noGrp="1"/>
          </p:cNvSpPr>
          <p:nvPr>
            <p:ph type="sldNum" idx="12"/>
          </p:nvPr>
        </p:nvSpPr>
        <p:spPr>
          <a:xfrm>
            <a:off x="6553201" y="6131171"/>
            <a:ext cx="2133599" cy="337038"/>
          </a:xfrm>
          <a:prstGeom prst="rect">
            <a:avLst/>
          </a:prstGeom>
          <a:noFill/>
          <a:ln>
            <a:noFill/>
          </a:ln>
        </p:spPr>
        <p:txBody>
          <a:bodyPr vert="horz" lIns="84392" tIns="42185" rIns="84392" bIns="42185" rtlCol="0" anchor="ctr" anchorCtr="0">
            <a:noAutofit/>
          </a:bodyPr>
          <a:lstStyle/>
          <a:p>
            <a:pPr>
              <a:buSzPct val="25000"/>
            </a:pPr>
            <a:fld id="{00000000-1234-1234-1234-123412341234}" type="slidenum">
              <a:rPr lang="en-US" sz="1108">
                <a:solidFill>
                  <a:srgbClr val="888888"/>
                </a:solidFill>
                <a:latin typeface="Arial" panose="020B0604020202020204" pitchFamily="34" charset="0"/>
                <a:ea typeface="Calibri"/>
                <a:cs typeface="Arial" panose="020B0604020202020204" pitchFamily="34" charset="0"/>
                <a:sym typeface="Calibri"/>
              </a:rPr>
              <a:pPr>
                <a:buSzPct val="25000"/>
              </a:pPr>
              <a:t>12</a:t>
            </a:fld>
            <a:endParaRPr lang="en-US" sz="1108" dirty="0">
              <a:solidFill>
                <a:srgbClr val="888888"/>
              </a:solidFill>
              <a:latin typeface="Arial" panose="020B0604020202020204" pitchFamily="34" charset="0"/>
              <a:ea typeface="Calibri"/>
              <a:cs typeface="Arial" panose="020B0604020202020204" pitchFamily="34" charset="0"/>
              <a:sym typeface="Calibri"/>
            </a:endParaRPr>
          </a:p>
        </p:txBody>
      </p:sp>
      <p:pic>
        <p:nvPicPr>
          <p:cNvPr id="10" name="Picture 210" descr="C:\Users\0000436428\Documents\nishio\02-material\03_商標データ\UIシンボルマーク\UIシンボルマーク（ver.4）.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02" y="317550"/>
            <a:ext cx="828000" cy="82800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4"/>
          <p:cNvSpPr txBox="1">
            <a:spLocks noChangeArrowheads="1"/>
          </p:cNvSpPr>
          <p:nvPr/>
        </p:nvSpPr>
        <p:spPr bwMode="auto">
          <a:xfrm>
            <a:off x="6891686" y="188640"/>
            <a:ext cx="2268000" cy="1107058"/>
          </a:xfrm>
          <a:prstGeom prst="rect">
            <a:avLst/>
          </a:prstGeom>
          <a:solidFill>
            <a:srgbClr val="8E1728"/>
          </a:solidFill>
          <a:ln>
            <a:noFill/>
            <a:miter lim="800000"/>
            <a:headEnd/>
            <a:tailEnd/>
          </a:ln>
          <a:extLst>
            <a:ext uri="{91240B29-F687-4F45-9708-019B960494DF}">
              <a14:hiddenLine xmlns:a14="http://schemas.microsoft.com/office/drawing/2010/main" w="9525">
                <a:solidFill>
                  <a:srgbClr val="000000"/>
                </a:solidFill>
                <a:miter lim="800000"/>
                <a:headEnd/>
                <a:tailEnd/>
              </a14:hiddenLine>
            </a:ext>
          </a:extLst>
        </p:spPr>
        <p:txBody>
          <a:bodyPr vert="horz" wrap="none" lIns="144000" tIns="108000" rIns="72000" bIns="108000" numCol="1" anchor="ctr"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3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eiryo UI" pitchFamily="50" charset="-128"/>
              <a:ea typeface="Meiryo UI" pitchFamily="50" charset="-128"/>
              <a:cs typeface="メイリオ" pitchFamily="50" charset="-128"/>
            </a:endParaRPr>
          </a:p>
        </p:txBody>
      </p:sp>
      <p:sp>
        <p:nvSpPr>
          <p:cNvPr id="12" name="Rectangle 14"/>
          <p:cNvSpPr>
            <a:spLocks noGrp="1" noChangeArrowheads="1"/>
          </p:cNvSpPr>
          <p:nvPr>
            <p:ph type="title" idx="4294967295"/>
          </p:nvPr>
        </p:nvSpPr>
        <p:spPr bwMode="auto">
          <a:xfrm>
            <a:off x="483816" y="188641"/>
            <a:ext cx="8083653" cy="1107058"/>
          </a:xfrm>
          <a:prstGeom prst="chevron">
            <a:avLst/>
          </a:prstGeom>
          <a:solidFill>
            <a:srgbClr val="8E1728"/>
          </a:solidFill>
          <a:ln>
            <a:miter lim="800000"/>
            <a:headEnd/>
            <a:tailEnd/>
          </a:ln>
        </p:spPr>
        <p:txBody>
          <a:bodyPr wrap="none" lIns="144000" tIns="108000" rIns="72000" bIns="108000" anchor="ctr" anchorCtr="0">
            <a:noAutofit/>
          </a:bodyPr>
          <a:lstStyle/>
          <a:p>
            <a:r>
              <a:rPr lang="en-US" altLang="ja-JP" sz="2400" b="1" dirty="0">
                <a:solidFill>
                  <a:schemeClr val="bg1"/>
                </a:solidFill>
                <a:effectLst>
                  <a:outerShdw blurRad="38100" dist="38100" dir="2700000" algn="tl">
                    <a:srgbClr val="000000">
                      <a:alpha val="43137"/>
                    </a:srgbClr>
                  </a:outerShdw>
                </a:effectLst>
                <a:latin typeface="Meiryo UI" pitchFamily="50" charset="-128"/>
                <a:ea typeface="Meiryo UI" pitchFamily="50" charset="-128"/>
                <a:cs typeface="メイリオ" pitchFamily="50" charset="-128"/>
              </a:rPr>
              <a:t>    Impacts of </a:t>
            </a:r>
            <a:r>
              <a:rPr lang="en-US" altLang="ja-JP" sz="2000" b="1" dirty="0">
                <a:solidFill>
                  <a:schemeClr val="bg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sym typeface="Calibri"/>
              </a:rPr>
              <a:t>Food and Energy Security Crises </a:t>
            </a:r>
          </a:p>
        </p:txBody>
      </p:sp>
      <p:sp>
        <p:nvSpPr>
          <p:cNvPr id="4" name="テキスト ボックス 3">
            <a:extLst>
              <a:ext uri="{FF2B5EF4-FFF2-40B4-BE49-F238E27FC236}">
                <a16:creationId xmlns:a16="http://schemas.microsoft.com/office/drawing/2014/main" id="{1C8432F2-D88F-81C7-0608-7DFD3FB400A3}"/>
              </a:ext>
            </a:extLst>
          </p:cNvPr>
          <p:cNvSpPr txBox="1"/>
          <p:nvPr/>
        </p:nvSpPr>
        <p:spPr>
          <a:xfrm>
            <a:off x="835002" y="1752600"/>
            <a:ext cx="7732467" cy="3139321"/>
          </a:xfrm>
          <a:prstGeom prst="rect">
            <a:avLst/>
          </a:prstGeom>
          <a:noFill/>
        </p:spPr>
        <p:txBody>
          <a:bodyPr wrap="square">
            <a:spAutoFit/>
          </a:bodyPr>
          <a:lstStyle/>
          <a:p>
            <a:r>
              <a:rPr lang="en-US" altLang="ja-JP" dirty="0"/>
              <a:t>   Inflation started in early 2020. The decline in demand in 2020 with COVID-19 might be the reason for a slight decline in prices. Prices in food items jumped up in early 2022 and recent months in 2023. Energy prices have been causing inflation for the past two years. The highest was the latter part of 2022. The sharp rise in energy prices was stabilized thanks to the fuel subsidy policies by the Japanese government. There is no sign of the start of a declining trend for inflation. </a:t>
            </a:r>
          </a:p>
          <a:p>
            <a:endParaRPr lang="en-US" altLang="ja-JP" dirty="0"/>
          </a:p>
          <a:p>
            <a:r>
              <a:rPr lang="en-US" altLang="ja-JP" dirty="0"/>
              <a:t>   The war in Ukraine seems to have affected the energy prices, as well as food prices.</a:t>
            </a:r>
            <a:endParaRPr lang="ja-JP" altLang="en-US" dirty="0"/>
          </a:p>
        </p:txBody>
      </p:sp>
    </p:spTree>
    <p:extLst>
      <p:ext uri="{BB962C8B-B14F-4D97-AF65-F5344CB8AC3E}">
        <p14:creationId xmlns:p14="http://schemas.microsoft.com/office/powerpoint/2010/main" val="2352742808"/>
      </p:ext>
    </p:extLst>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0" name="Shape 100"/>
          <p:cNvSpPr txBox="1">
            <a:spLocks noGrp="1"/>
          </p:cNvSpPr>
          <p:nvPr>
            <p:ph type="sldNum" idx="12"/>
          </p:nvPr>
        </p:nvSpPr>
        <p:spPr>
          <a:xfrm>
            <a:off x="6553201" y="6131171"/>
            <a:ext cx="2133599" cy="337038"/>
          </a:xfrm>
          <a:prstGeom prst="rect">
            <a:avLst/>
          </a:prstGeom>
          <a:noFill/>
          <a:ln>
            <a:noFill/>
          </a:ln>
        </p:spPr>
        <p:txBody>
          <a:bodyPr vert="horz" lIns="84392" tIns="42185" rIns="84392" bIns="42185" rtlCol="0" anchor="ctr" anchorCtr="0">
            <a:noAutofit/>
          </a:bodyPr>
          <a:lstStyle/>
          <a:p>
            <a:pPr>
              <a:buSzPct val="25000"/>
            </a:pPr>
            <a:fld id="{00000000-1234-1234-1234-123412341234}" type="slidenum">
              <a:rPr lang="en-US" sz="1108">
                <a:solidFill>
                  <a:srgbClr val="888888"/>
                </a:solidFill>
                <a:latin typeface="Arial" panose="020B0604020202020204" pitchFamily="34" charset="0"/>
                <a:ea typeface="Calibri"/>
                <a:cs typeface="Arial" panose="020B0604020202020204" pitchFamily="34" charset="0"/>
                <a:sym typeface="Calibri"/>
              </a:rPr>
              <a:pPr>
                <a:buSzPct val="25000"/>
              </a:pPr>
              <a:t>13</a:t>
            </a:fld>
            <a:endParaRPr lang="en-US" sz="1108" dirty="0">
              <a:solidFill>
                <a:srgbClr val="888888"/>
              </a:solidFill>
              <a:latin typeface="Arial" panose="020B0604020202020204" pitchFamily="34" charset="0"/>
              <a:ea typeface="Calibri"/>
              <a:cs typeface="Arial" panose="020B0604020202020204" pitchFamily="34" charset="0"/>
              <a:sym typeface="Calibri"/>
            </a:endParaRPr>
          </a:p>
        </p:txBody>
      </p:sp>
      <p:pic>
        <p:nvPicPr>
          <p:cNvPr id="10" name="Picture 210" descr="C:\Users\0000436428\Documents\nishio\02-material\03_商標データ\UIシンボルマーク\UIシンボルマーク（ver.4）.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02" y="317550"/>
            <a:ext cx="828000" cy="82800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4"/>
          <p:cNvSpPr txBox="1">
            <a:spLocks noChangeArrowheads="1"/>
          </p:cNvSpPr>
          <p:nvPr/>
        </p:nvSpPr>
        <p:spPr bwMode="auto">
          <a:xfrm>
            <a:off x="6891686" y="188640"/>
            <a:ext cx="2268000" cy="1107058"/>
          </a:xfrm>
          <a:prstGeom prst="rect">
            <a:avLst/>
          </a:prstGeom>
          <a:solidFill>
            <a:srgbClr val="8E1728"/>
          </a:solidFill>
          <a:ln>
            <a:noFill/>
            <a:miter lim="800000"/>
            <a:headEnd/>
            <a:tailEnd/>
          </a:ln>
          <a:extLst>
            <a:ext uri="{91240B29-F687-4F45-9708-019B960494DF}">
              <a14:hiddenLine xmlns:a14="http://schemas.microsoft.com/office/drawing/2010/main" w="9525">
                <a:solidFill>
                  <a:srgbClr val="000000"/>
                </a:solidFill>
                <a:miter lim="800000"/>
                <a:headEnd/>
                <a:tailEnd/>
              </a14:hiddenLine>
            </a:ext>
          </a:extLst>
        </p:spPr>
        <p:txBody>
          <a:bodyPr vert="horz" wrap="none" lIns="144000" tIns="108000" rIns="72000" bIns="108000" numCol="1" anchor="ctr"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3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eiryo UI" pitchFamily="50" charset="-128"/>
              <a:ea typeface="Meiryo UI" pitchFamily="50" charset="-128"/>
              <a:cs typeface="メイリオ" pitchFamily="50" charset="-128"/>
            </a:endParaRPr>
          </a:p>
        </p:txBody>
      </p:sp>
      <p:sp>
        <p:nvSpPr>
          <p:cNvPr id="12" name="Rectangle 14"/>
          <p:cNvSpPr>
            <a:spLocks noGrp="1" noChangeArrowheads="1"/>
          </p:cNvSpPr>
          <p:nvPr>
            <p:ph type="title" idx="4294967295"/>
          </p:nvPr>
        </p:nvSpPr>
        <p:spPr bwMode="auto">
          <a:xfrm>
            <a:off x="483816" y="188641"/>
            <a:ext cx="8083653" cy="1107058"/>
          </a:xfrm>
          <a:prstGeom prst="chevron">
            <a:avLst/>
          </a:prstGeom>
          <a:solidFill>
            <a:srgbClr val="8E1728"/>
          </a:solidFill>
          <a:ln>
            <a:miter lim="800000"/>
            <a:headEnd/>
            <a:tailEnd/>
          </a:ln>
        </p:spPr>
        <p:txBody>
          <a:bodyPr wrap="none" lIns="144000" tIns="108000" rIns="72000" bIns="108000" anchor="ctr" anchorCtr="0">
            <a:noAutofit/>
          </a:bodyPr>
          <a:lstStyle/>
          <a:p>
            <a:r>
              <a:rPr lang="en-US" altLang="ja-JP" sz="2400" b="1" dirty="0">
                <a:solidFill>
                  <a:schemeClr val="bg1"/>
                </a:solidFill>
                <a:effectLst>
                  <a:outerShdw blurRad="38100" dist="38100" dir="2700000" algn="tl">
                    <a:srgbClr val="000000">
                      <a:alpha val="43137"/>
                    </a:srgbClr>
                  </a:outerShdw>
                </a:effectLst>
                <a:latin typeface="Meiryo UI" pitchFamily="50" charset="-128"/>
                <a:ea typeface="Meiryo UI" pitchFamily="50" charset="-128"/>
                <a:cs typeface="メイリオ" pitchFamily="50" charset="-128"/>
              </a:rPr>
              <a:t>    Impacts of </a:t>
            </a:r>
            <a:r>
              <a:rPr lang="en-US" altLang="ja-JP" sz="2000" b="1" dirty="0">
                <a:solidFill>
                  <a:schemeClr val="bg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sym typeface="Calibri"/>
              </a:rPr>
              <a:t>COVID-19 on Household Expenditure</a:t>
            </a:r>
          </a:p>
        </p:txBody>
      </p:sp>
      <p:graphicFrame>
        <p:nvGraphicFramePr>
          <p:cNvPr id="2" name="グラフ 1">
            <a:extLst>
              <a:ext uri="{FF2B5EF4-FFF2-40B4-BE49-F238E27FC236}">
                <a16:creationId xmlns:a16="http://schemas.microsoft.com/office/drawing/2014/main" id="{ADEE5723-3713-F64D-AA34-01B54B287C47}"/>
              </a:ext>
            </a:extLst>
          </p:cNvPr>
          <p:cNvGraphicFramePr>
            <a:graphicFrameLocks/>
          </p:cNvGraphicFramePr>
          <p:nvPr>
            <p:extLst>
              <p:ext uri="{D42A27DB-BD31-4B8C-83A1-F6EECF244321}">
                <p14:modId xmlns:p14="http://schemas.microsoft.com/office/powerpoint/2010/main" val="4153665110"/>
              </p:ext>
            </p:extLst>
          </p:nvPr>
        </p:nvGraphicFramePr>
        <p:xfrm>
          <a:off x="1143001" y="1600200"/>
          <a:ext cx="7424468" cy="486800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75765745"/>
      </p:ext>
    </p:extLst>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0" name="Shape 100"/>
          <p:cNvSpPr txBox="1">
            <a:spLocks noGrp="1"/>
          </p:cNvSpPr>
          <p:nvPr>
            <p:ph type="sldNum" idx="12"/>
          </p:nvPr>
        </p:nvSpPr>
        <p:spPr>
          <a:xfrm>
            <a:off x="6553201" y="6131171"/>
            <a:ext cx="2133599" cy="337038"/>
          </a:xfrm>
          <a:prstGeom prst="rect">
            <a:avLst/>
          </a:prstGeom>
          <a:noFill/>
          <a:ln>
            <a:noFill/>
          </a:ln>
        </p:spPr>
        <p:txBody>
          <a:bodyPr vert="horz" lIns="84392" tIns="42185" rIns="84392" bIns="42185" rtlCol="0" anchor="ctr" anchorCtr="0">
            <a:noAutofit/>
          </a:bodyPr>
          <a:lstStyle/>
          <a:p>
            <a:pPr>
              <a:buSzPct val="25000"/>
            </a:pPr>
            <a:fld id="{00000000-1234-1234-1234-123412341234}" type="slidenum">
              <a:rPr lang="en-US" sz="1108">
                <a:solidFill>
                  <a:srgbClr val="888888"/>
                </a:solidFill>
                <a:latin typeface="Arial" panose="020B0604020202020204" pitchFamily="34" charset="0"/>
                <a:ea typeface="Calibri"/>
                <a:cs typeface="Arial" panose="020B0604020202020204" pitchFamily="34" charset="0"/>
                <a:sym typeface="Calibri"/>
              </a:rPr>
              <a:pPr>
                <a:buSzPct val="25000"/>
              </a:pPr>
              <a:t>14</a:t>
            </a:fld>
            <a:endParaRPr lang="en-US" sz="1108" dirty="0">
              <a:solidFill>
                <a:srgbClr val="888888"/>
              </a:solidFill>
              <a:latin typeface="Arial" panose="020B0604020202020204" pitchFamily="34" charset="0"/>
              <a:ea typeface="Calibri"/>
              <a:cs typeface="Arial" panose="020B0604020202020204" pitchFamily="34" charset="0"/>
              <a:sym typeface="Calibri"/>
            </a:endParaRPr>
          </a:p>
        </p:txBody>
      </p:sp>
      <p:pic>
        <p:nvPicPr>
          <p:cNvPr id="10" name="Picture 210" descr="C:\Users\0000436428\Documents\nishio\02-material\03_商標データ\UIシンボルマーク\UIシンボルマーク（ver.4）.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02" y="317550"/>
            <a:ext cx="828000" cy="82800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4"/>
          <p:cNvSpPr txBox="1">
            <a:spLocks noChangeArrowheads="1"/>
          </p:cNvSpPr>
          <p:nvPr/>
        </p:nvSpPr>
        <p:spPr bwMode="auto">
          <a:xfrm>
            <a:off x="6891686" y="188640"/>
            <a:ext cx="2268000" cy="1107058"/>
          </a:xfrm>
          <a:prstGeom prst="rect">
            <a:avLst/>
          </a:prstGeom>
          <a:solidFill>
            <a:srgbClr val="8E1728"/>
          </a:solidFill>
          <a:ln>
            <a:noFill/>
            <a:miter lim="800000"/>
            <a:headEnd/>
            <a:tailEnd/>
          </a:ln>
          <a:extLst>
            <a:ext uri="{91240B29-F687-4F45-9708-019B960494DF}">
              <a14:hiddenLine xmlns:a14="http://schemas.microsoft.com/office/drawing/2010/main" w="9525">
                <a:solidFill>
                  <a:srgbClr val="000000"/>
                </a:solidFill>
                <a:miter lim="800000"/>
                <a:headEnd/>
                <a:tailEnd/>
              </a14:hiddenLine>
            </a:ext>
          </a:extLst>
        </p:spPr>
        <p:txBody>
          <a:bodyPr vert="horz" wrap="none" lIns="144000" tIns="108000" rIns="72000" bIns="108000" numCol="1" anchor="ctr"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3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eiryo UI" pitchFamily="50" charset="-128"/>
              <a:ea typeface="Meiryo UI" pitchFamily="50" charset="-128"/>
              <a:cs typeface="メイリオ" pitchFamily="50" charset="-128"/>
            </a:endParaRPr>
          </a:p>
        </p:txBody>
      </p:sp>
      <p:sp>
        <p:nvSpPr>
          <p:cNvPr id="12" name="Rectangle 14"/>
          <p:cNvSpPr>
            <a:spLocks noGrp="1" noChangeArrowheads="1"/>
          </p:cNvSpPr>
          <p:nvPr>
            <p:ph type="title" idx="4294967295"/>
          </p:nvPr>
        </p:nvSpPr>
        <p:spPr bwMode="auto">
          <a:xfrm>
            <a:off x="483816" y="188641"/>
            <a:ext cx="8083653" cy="1107058"/>
          </a:xfrm>
          <a:prstGeom prst="chevron">
            <a:avLst/>
          </a:prstGeom>
          <a:solidFill>
            <a:srgbClr val="8E1728"/>
          </a:solidFill>
          <a:ln>
            <a:miter lim="800000"/>
            <a:headEnd/>
            <a:tailEnd/>
          </a:ln>
        </p:spPr>
        <p:txBody>
          <a:bodyPr wrap="none" lIns="144000" tIns="108000" rIns="72000" bIns="108000" anchor="ctr" anchorCtr="0">
            <a:noAutofit/>
          </a:bodyPr>
          <a:lstStyle/>
          <a:p>
            <a:r>
              <a:rPr lang="en-US" altLang="ja-JP" sz="2400" b="1" dirty="0">
                <a:solidFill>
                  <a:schemeClr val="bg1"/>
                </a:solidFill>
                <a:effectLst>
                  <a:outerShdw blurRad="38100" dist="38100" dir="2700000" algn="tl">
                    <a:srgbClr val="000000">
                      <a:alpha val="43137"/>
                    </a:srgbClr>
                  </a:outerShdw>
                </a:effectLst>
                <a:latin typeface="Meiryo UI" pitchFamily="50" charset="-128"/>
                <a:ea typeface="Meiryo UI" pitchFamily="50" charset="-128"/>
                <a:cs typeface="メイリオ" pitchFamily="50" charset="-128"/>
              </a:rPr>
              <a:t>    Impacts of </a:t>
            </a:r>
            <a:r>
              <a:rPr lang="en-US" altLang="ja-JP" sz="2000" b="1" dirty="0">
                <a:solidFill>
                  <a:schemeClr val="bg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sym typeface="Calibri"/>
              </a:rPr>
              <a:t>COVID-19 on Household Expenditure</a:t>
            </a:r>
          </a:p>
        </p:txBody>
      </p:sp>
      <p:sp>
        <p:nvSpPr>
          <p:cNvPr id="4" name="テキスト ボックス 3">
            <a:extLst>
              <a:ext uri="{FF2B5EF4-FFF2-40B4-BE49-F238E27FC236}">
                <a16:creationId xmlns:a16="http://schemas.microsoft.com/office/drawing/2014/main" id="{C8A0D3BE-4080-B0C7-64D3-38DC54472883}"/>
              </a:ext>
            </a:extLst>
          </p:cNvPr>
          <p:cNvSpPr txBox="1"/>
          <p:nvPr/>
        </p:nvSpPr>
        <p:spPr>
          <a:xfrm>
            <a:off x="1295400" y="1981200"/>
            <a:ext cx="7272069" cy="2677656"/>
          </a:xfrm>
          <a:prstGeom prst="rect">
            <a:avLst/>
          </a:prstGeom>
          <a:noFill/>
        </p:spPr>
        <p:txBody>
          <a:bodyPr wrap="square">
            <a:spAutoFit/>
          </a:bodyPr>
          <a:lstStyle/>
          <a:p>
            <a:r>
              <a:rPr lang="en-US" altLang="ja-JP" sz="2400" dirty="0"/>
              <a:t>   Total Expenditure is often considered as a proxy for household income. Household income significantly declined in respond to the spread of COVID-19 in the early stage. Household income was then partly sustained because of income support from the national and local governments. </a:t>
            </a:r>
            <a:endParaRPr lang="ja-JP" altLang="en-US" sz="2400" dirty="0"/>
          </a:p>
        </p:txBody>
      </p:sp>
    </p:spTree>
    <p:extLst>
      <p:ext uri="{BB962C8B-B14F-4D97-AF65-F5344CB8AC3E}">
        <p14:creationId xmlns:p14="http://schemas.microsoft.com/office/powerpoint/2010/main" val="3745862438"/>
      </p:ext>
    </p:extLst>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0" name="Shape 100"/>
          <p:cNvSpPr txBox="1">
            <a:spLocks noGrp="1"/>
          </p:cNvSpPr>
          <p:nvPr>
            <p:ph type="sldNum" idx="12"/>
          </p:nvPr>
        </p:nvSpPr>
        <p:spPr>
          <a:xfrm>
            <a:off x="6553201" y="6131171"/>
            <a:ext cx="2133599" cy="337038"/>
          </a:xfrm>
          <a:prstGeom prst="rect">
            <a:avLst/>
          </a:prstGeom>
          <a:noFill/>
          <a:ln>
            <a:noFill/>
          </a:ln>
        </p:spPr>
        <p:txBody>
          <a:bodyPr vert="horz" lIns="84392" tIns="42185" rIns="84392" bIns="42185" rtlCol="0" anchor="ctr" anchorCtr="0">
            <a:noAutofit/>
          </a:bodyPr>
          <a:lstStyle/>
          <a:p>
            <a:pPr>
              <a:buSzPct val="25000"/>
            </a:pPr>
            <a:fld id="{00000000-1234-1234-1234-123412341234}" type="slidenum">
              <a:rPr lang="en-US" sz="1108">
                <a:solidFill>
                  <a:srgbClr val="888888"/>
                </a:solidFill>
                <a:latin typeface="Arial" panose="020B0604020202020204" pitchFamily="34" charset="0"/>
                <a:ea typeface="Calibri"/>
                <a:cs typeface="Arial" panose="020B0604020202020204" pitchFamily="34" charset="0"/>
                <a:sym typeface="Calibri"/>
              </a:rPr>
              <a:pPr>
                <a:buSzPct val="25000"/>
              </a:pPr>
              <a:t>15</a:t>
            </a:fld>
            <a:endParaRPr lang="en-US" sz="1108" dirty="0">
              <a:solidFill>
                <a:srgbClr val="888888"/>
              </a:solidFill>
              <a:latin typeface="Arial" panose="020B0604020202020204" pitchFamily="34" charset="0"/>
              <a:ea typeface="Calibri"/>
              <a:cs typeface="Arial" panose="020B0604020202020204" pitchFamily="34" charset="0"/>
              <a:sym typeface="Calibri"/>
            </a:endParaRPr>
          </a:p>
        </p:txBody>
      </p:sp>
      <p:pic>
        <p:nvPicPr>
          <p:cNvPr id="10" name="Picture 210" descr="C:\Users\0000436428\Documents\nishio\02-material\03_商標データ\UIシンボルマーク\UIシンボルマーク（ver.4）.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02" y="317550"/>
            <a:ext cx="828000" cy="82800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4"/>
          <p:cNvSpPr txBox="1">
            <a:spLocks noChangeArrowheads="1"/>
          </p:cNvSpPr>
          <p:nvPr/>
        </p:nvSpPr>
        <p:spPr bwMode="auto">
          <a:xfrm>
            <a:off x="6891686" y="188640"/>
            <a:ext cx="2268000" cy="1107058"/>
          </a:xfrm>
          <a:prstGeom prst="rect">
            <a:avLst/>
          </a:prstGeom>
          <a:solidFill>
            <a:srgbClr val="8E1728"/>
          </a:solidFill>
          <a:ln>
            <a:noFill/>
            <a:miter lim="800000"/>
            <a:headEnd/>
            <a:tailEnd/>
          </a:ln>
          <a:extLst>
            <a:ext uri="{91240B29-F687-4F45-9708-019B960494DF}">
              <a14:hiddenLine xmlns:a14="http://schemas.microsoft.com/office/drawing/2010/main" w="9525">
                <a:solidFill>
                  <a:srgbClr val="000000"/>
                </a:solidFill>
                <a:miter lim="800000"/>
                <a:headEnd/>
                <a:tailEnd/>
              </a14:hiddenLine>
            </a:ext>
          </a:extLst>
        </p:spPr>
        <p:txBody>
          <a:bodyPr vert="horz" wrap="none" lIns="144000" tIns="108000" rIns="72000" bIns="108000" numCol="1" anchor="ctr"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3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eiryo UI" pitchFamily="50" charset="-128"/>
              <a:ea typeface="Meiryo UI" pitchFamily="50" charset="-128"/>
              <a:cs typeface="メイリオ" pitchFamily="50" charset="-128"/>
            </a:endParaRPr>
          </a:p>
        </p:txBody>
      </p:sp>
      <p:sp>
        <p:nvSpPr>
          <p:cNvPr id="12" name="Rectangle 14"/>
          <p:cNvSpPr>
            <a:spLocks noGrp="1" noChangeArrowheads="1"/>
          </p:cNvSpPr>
          <p:nvPr>
            <p:ph type="title" idx="4294967295"/>
          </p:nvPr>
        </p:nvSpPr>
        <p:spPr bwMode="auto">
          <a:xfrm>
            <a:off x="483816" y="188641"/>
            <a:ext cx="8083653" cy="1107058"/>
          </a:xfrm>
          <a:prstGeom prst="chevron">
            <a:avLst/>
          </a:prstGeom>
          <a:solidFill>
            <a:srgbClr val="8E1728"/>
          </a:solidFill>
          <a:ln>
            <a:miter lim="800000"/>
            <a:headEnd/>
            <a:tailEnd/>
          </a:ln>
        </p:spPr>
        <p:txBody>
          <a:bodyPr wrap="none" lIns="144000" tIns="108000" rIns="72000" bIns="108000" anchor="ctr" anchorCtr="0">
            <a:noAutofit/>
          </a:bodyPr>
          <a:lstStyle/>
          <a:p>
            <a:r>
              <a:rPr lang="en-US" altLang="ja-JP" sz="2400" b="1" dirty="0">
                <a:solidFill>
                  <a:schemeClr val="bg1"/>
                </a:solidFill>
                <a:effectLst>
                  <a:outerShdw blurRad="38100" dist="38100" dir="2700000" algn="tl">
                    <a:srgbClr val="000000">
                      <a:alpha val="43137"/>
                    </a:srgbClr>
                  </a:outerShdw>
                </a:effectLst>
                <a:latin typeface="Meiryo UI" pitchFamily="50" charset="-128"/>
                <a:ea typeface="Meiryo UI" pitchFamily="50" charset="-128"/>
                <a:cs typeface="メイリオ" pitchFamily="50" charset="-128"/>
              </a:rPr>
              <a:t> Impacts of </a:t>
            </a:r>
            <a:r>
              <a:rPr lang="en-US" altLang="ja-JP" sz="2000" b="1" dirty="0">
                <a:solidFill>
                  <a:schemeClr val="bg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sym typeface="Calibri"/>
              </a:rPr>
              <a:t>COVID-19 on Household Food Consumption</a:t>
            </a:r>
          </a:p>
        </p:txBody>
      </p:sp>
      <p:graphicFrame>
        <p:nvGraphicFramePr>
          <p:cNvPr id="2" name="グラフ 1">
            <a:extLst>
              <a:ext uri="{FF2B5EF4-FFF2-40B4-BE49-F238E27FC236}">
                <a16:creationId xmlns:a16="http://schemas.microsoft.com/office/drawing/2014/main" id="{667604A7-A86F-252D-E4CA-2A9EA6BEB262}"/>
              </a:ext>
            </a:extLst>
          </p:cNvPr>
          <p:cNvGraphicFramePr>
            <a:graphicFrameLocks/>
          </p:cNvGraphicFramePr>
          <p:nvPr>
            <p:extLst>
              <p:ext uri="{D42A27DB-BD31-4B8C-83A1-F6EECF244321}">
                <p14:modId xmlns:p14="http://schemas.microsoft.com/office/powerpoint/2010/main" val="3208550322"/>
              </p:ext>
            </p:extLst>
          </p:nvPr>
        </p:nvGraphicFramePr>
        <p:xfrm>
          <a:off x="1219200" y="1600201"/>
          <a:ext cx="6934200" cy="47244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946497428"/>
      </p:ext>
    </p:extLst>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100" name="Shape 100"/>
          <p:cNvSpPr txBox="1">
            <a:spLocks noGrp="1"/>
          </p:cNvSpPr>
          <p:nvPr>
            <p:ph type="sldNum" idx="12"/>
          </p:nvPr>
        </p:nvSpPr>
        <p:spPr>
          <a:xfrm>
            <a:off x="6553201" y="6131171"/>
            <a:ext cx="2133599" cy="337038"/>
          </a:xfrm>
          <a:prstGeom prst="rect">
            <a:avLst/>
          </a:prstGeom>
          <a:noFill/>
          <a:ln>
            <a:noFill/>
          </a:ln>
        </p:spPr>
        <p:txBody>
          <a:bodyPr vert="horz" lIns="84392" tIns="42185" rIns="84392" bIns="42185" rtlCol="0" anchor="ctr" anchorCtr="0">
            <a:noAutofit/>
          </a:bodyPr>
          <a:lstStyle/>
          <a:p>
            <a:pPr>
              <a:buSzPct val="25000"/>
            </a:pPr>
            <a:fld id="{00000000-1234-1234-1234-123412341234}" type="slidenum">
              <a:rPr lang="en-US" sz="1108">
                <a:solidFill>
                  <a:srgbClr val="888888"/>
                </a:solidFill>
                <a:latin typeface="Arial" panose="020B0604020202020204" pitchFamily="34" charset="0"/>
                <a:ea typeface="Calibri"/>
                <a:cs typeface="Arial" panose="020B0604020202020204" pitchFamily="34" charset="0"/>
                <a:sym typeface="Calibri"/>
              </a:rPr>
              <a:pPr>
                <a:buSzPct val="25000"/>
              </a:pPr>
              <a:t>16</a:t>
            </a:fld>
            <a:endParaRPr lang="en-US" sz="1108" dirty="0">
              <a:solidFill>
                <a:srgbClr val="888888"/>
              </a:solidFill>
              <a:latin typeface="Arial" panose="020B0604020202020204" pitchFamily="34" charset="0"/>
              <a:ea typeface="Calibri"/>
              <a:cs typeface="Arial" panose="020B0604020202020204" pitchFamily="34" charset="0"/>
              <a:sym typeface="Calibri"/>
            </a:endParaRPr>
          </a:p>
        </p:txBody>
      </p:sp>
      <p:pic>
        <p:nvPicPr>
          <p:cNvPr id="10" name="Picture 210" descr="C:\Users\0000436428\Documents\nishio\02-material\03_商標データ\UIシンボルマーク\UIシンボルマーク（ver.4）.jp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02" y="317550"/>
            <a:ext cx="828000" cy="82800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4"/>
          <p:cNvSpPr txBox="1">
            <a:spLocks noChangeArrowheads="1"/>
          </p:cNvSpPr>
          <p:nvPr/>
        </p:nvSpPr>
        <p:spPr bwMode="auto">
          <a:xfrm>
            <a:off x="6891686" y="188640"/>
            <a:ext cx="2268000" cy="1107058"/>
          </a:xfrm>
          <a:prstGeom prst="rect">
            <a:avLst/>
          </a:prstGeom>
          <a:solidFill>
            <a:srgbClr val="8E1728"/>
          </a:solidFill>
          <a:ln>
            <a:noFill/>
            <a:miter lim="800000"/>
            <a:headEnd/>
            <a:tailEnd/>
          </a:ln>
          <a:extLst>
            <a:ext uri="{91240B29-F687-4F45-9708-019B960494DF}">
              <a14:hiddenLine xmlns:a14="http://schemas.microsoft.com/office/drawing/2010/main" w="9525">
                <a:solidFill>
                  <a:srgbClr val="000000"/>
                </a:solidFill>
                <a:miter lim="800000"/>
                <a:headEnd/>
                <a:tailEnd/>
              </a14:hiddenLine>
            </a:ext>
          </a:extLst>
        </p:spPr>
        <p:txBody>
          <a:bodyPr vert="horz" wrap="none" lIns="144000" tIns="108000" rIns="72000" bIns="108000" numCol="1" anchor="ctr"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30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Meiryo UI" pitchFamily="50" charset="-128"/>
              <a:ea typeface="Meiryo UI" pitchFamily="50" charset="-128"/>
              <a:cs typeface="メイリオ" pitchFamily="50" charset="-128"/>
            </a:endParaRPr>
          </a:p>
        </p:txBody>
      </p:sp>
      <p:sp>
        <p:nvSpPr>
          <p:cNvPr id="12" name="Rectangle 14"/>
          <p:cNvSpPr>
            <a:spLocks noGrp="1" noChangeArrowheads="1"/>
          </p:cNvSpPr>
          <p:nvPr>
            <p:ph type="title" idx="4294967295"/>
          </p:nvPr>
        </p:nvSpPr>
        <p:spPr bwMode="auto">
          <a:xfrm>
            <a:off x="483816" y="188641"/>
            <a:ext cx="8083653" cy="1107058"/>
          </a:xfrm>
          <a:prstGeom prst="chevron">
            <a:avLst/>
          </a:prstGeom>
          <a:solidFill>
            <a:srgbClr val="8E1728"/>
          </a:solidFill>
          <a:ln>
            <a:miter lim="800000"/>
            <a:headEnd/>
            <a:tailEnd/>
          </a:ln>
        </p:spPr>
        <p:txBody>
          <a:bodyPr wrap="none" lIns="144000" tIns="108000" rIns="72000" bIns="108000" anchor="ctr" anchorCtr="0">
            <a:noAutofit/>
          </a:bodyPr>
          <a:lstStyle/>
          <a:p>
            <a:r>
              <a:rPr lang="en-US" altLang="ja-JP" sz="2400" b="1" dirty="0">
                <a:solidFill>
                  <a:schemeClr val="bg1"/>
                </a:solidFill>
                <a:effectLst>
                  <a:outerShdw blurRad="38100" dist="38100" dir="2700000" algn="tl">
                    <a:srgbClr val="000000">
                      <a:alpha val="43137"/>
                    </a:srgbClr>
                  </a:outerShdw>
                </a:effectLst>
                <a:latin typeface="Meiryo UI" pitchFamily="50" charset="-128"/>
                <a:ea typeface="Meiryo UI" pitchFamily="50" charset="-128"/>
                <a:cs typeface="メイリオ" pitchFamily="50" charset="-128"/>
              </a:rPr>
              <a:t>    Impacts of </a:t>
            </a:r>
            <a:r>
              <a:rPr lang="en-US" altLang="ja-JP" sz="2000" b="1" dirty="0">
                <a:solidFill>
                  <a:schemeClr val="bg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sym typeface="Calibri"/>
              </a:rPr>
              <a:t>COVID-19 on Household Expenditure</a:t>
            </a:r>
          </a:p>
        </p:txBody>
      </p:sp>
      <p:sp>
        <p:nvSpPr>
          <p:cNvPr id="4" name="テキスト ボックス 3">
            <a:extLst>
              <a:ext uri="{FF2B5EF4-FFF2-40B4-BE49-F238E27FC236}">
                <a16:creationId xmlns:a16="http://schemas.microsoft.com/office/drawing/2014/main" id="{54595DDD-E850-C263-5AA3-6B2A4106D750}"/>
              </a:ext>
            </a:extLst>
          </p:cNvPr>
          <p:cNvSpPr txBox="1"/>
          <p:nvPr/>
        </p:nvSpPr>
        <p:spPr>
          <a:xfrm>
            <a:off x="1295400" y="1905000"/>
            <a:ext cx="5572125" cy="2308324"/>
          </a:xfrm>
          <a:prstGeom prst="rect">
            <a:avLst/>
          </a:prstGeom>
          <a:noFill/>
        </p:spPr>
        <p:txBody>
          <a:bodyPr wrap="square">
            <a:spAutoFit/>
          </a:bodyPr>
          <a:lstStyle/>
          <a:p>
            <a:r>
              <a:rPr lang="en-US" altLang="ja-JP" dirty="0"/>
              <a:t>   Food consumption initially declined. Then, food expenditure started increasing despite of the increase in food prices. Slow-down of COVID-19 spread might have had an impact. </a:t>
            </a:r>
          </a:p>
          <a:p>
            <a:endParaRPr lang="en-US" altLang="ja-JP" dirty="0"/>
          </a:p>
          <a:p>
            <a:r>
              <a:rPr lang="en-US" altLang="ja-JP" dirty="0"/>
              <a:t>   Geopolitical risks increased in recent years. Globalization has become more important for food and energy security. </a:t>
            </a:r>
            <a:endParaRPr lang="ja-JP" altLang="en-US" dirty="0"/>
          </a:p>
        </p:txBody>
      </p:sp>
    </p:spTree>
    <p:extLst>
      <p:ext uri="{BB962C8B-B14F-4D97-AF65-F5344CB8AC3E}">
        <p14:creationId xmlns:p14="http://schemas.microsoft.com/office/powerpoint/2010/main" val="1017498219"/>
      </p:ext>
    </p:extLst>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685800" y="17929"/>
            <a:ext cx="8229600" cy="5712296"/>
          </a:xfrm>
        </p:spPr>
        <p:txBody>
          <a:bodyPr>
            <a:noAutofit/>
          </a:bodyPr>
          <a:lstStyle/>
          <a:p>
            <a:pPr>
              <a:buNone/>
            </a:pPr>
            <a:endParaRPr lang="en-US" altLang="ja-JP" sz="2000" b="1" dirty="0">
              <a:solidFill>
                <a:srgbClr val="00B050"/>
              </a:solidFill>
            </a:endParaRPr>
          </a:p>
          <a:p>
            <a:pPr>
              <a:buNone/>
            </a:pPr>
            <a:r>
              <a:rPr lang="en-US" altLang="ja-JP" sz="2000" b="1" dirty="0">
                <a:solidFill>
                  <a:srgbClr val="00B050"/>
                </a:solidFill>
              </a:rPr>
              <a:t>Abstract: </a:t>
            </a:r>
          </a:p>
          <a:p>
            <a:pPr>
              <a:buNone/>
            </a:pPr>
            <a:endParaRPr lang="en-US" altLang="ja-JP" sz="2000" b="1" dirty="0">
              <a:solidFill>
                <a:srgbClr val="00B050"/>
              </a:solidFill>
            </a:endParaRPr>
          </a:p>
          <a:p>
            <a:pPr indent="128270" algn="just">
              <a:spcBef>
                <a:spcPts val="100"/>
              </a:spcBef>
              <a:spcAft>
                <a:spcPts val="400"/>
              </a:spcAft>
            </a:pPr>
            <a:r>
              <a:rPr lang="en-US" altLang="ja-JP" sz="2000" b="1" dirty="0">
                <a:solidFill>
                  <a:srgbClr val="00B050"/>
                </a:solidFill>
              </a:rPr>
              <a:t>    </a:t>
            </a:r>
            <a:r>
              <a:rPr lang="en-US" altLang="ja-JP" sz="2000" b="0" dirty="0">
                <a:effectLst/>
                <a:latin typeface="Times New Roman" panose="02020603050405020304" pitchFamily="18" charset="0"/>
                <a:ea typeface="游明朝" panose="02020400000000000000" pitchFamily="18" charset="-128"/>
              </a:rPr>
              <a:t>Some political scientists argue that the current world looks like the one in the inter-war period (between two </a:t>
            </a:r>
            <a:r>
              <a:rPr lang="en-US" altLang="ja-JP" sz="2000" dirty="0">
                <a:latin typeface="Times New Roman" panose="02020603050405020304" pitchFamily="18" charset="0"/>
                <a:ea typeface="游明朝" panose="02020400000000000000" pitchFamily="18" charset="-128"/>
              </a:rPr>
              <a:t>w</a:t>
            </a:r>
            <a:r>
              <a:rPr lang="en-US" altLang="ja-JP" sz="2000" b="0" dirty="0">
                <a:effectLst/>
                <a:latin typeface="Times New Roman" panose="02020603050405020304" pitchFamily="18" charset="0"/>
                <a:ea typeface="游明朝" panose="02020400000000000000" pitchFamily="18" charset="-128"/>
              </a:rPr>
              <a:t>orld wars) in last century when we eventually went into WWII. Many are concerned with divisions in the world. Policy decision makers started losing confidence on globalization while geopolitical risks of the world surge. </a:t>
            </a:r>
          </a:p>
          <a:p>
            <a:pPr indent="128270" algn="just">
              <a:spcBef>
                <a:spcPts val="100"/>
              </a:spcBef>
              <a:spcAft>
                <a:spcPts val="400"/>
              </a:spcAft>
            </a:pPr>
            <a:endParaRPr lang="en-US" altLang="ja-JP" sz="2000" dirty="0">
              <a:latin typeface="Times New Roman" panose="02020603050405020304" pitchFamily="18" charset="0"/>
              <a:ea typeface="游明朝" panose="02020400000000000000" pitchFamily="18" charset="-128"/>
            </a:endParaRPr>
          </a:p>
          <a:p>
            <a:pPr indent="128270" algn="just">
              <a:spcBef>
                <a:spcPts val="100"/>
              </a:spcBef>
              <a:spcAft>
                <a:spcPts val="400"/>
              </a:spcAft>
            </a:pPr>
            <a:r>
              <a:rPr lang="en-US" altLang="ja-JP" sz="2000" b="0" dirty="0">
                <a:effectLst/>
                <a:latin typeface="Times New Roman" panose="02020603050405020304" pitchFamily="18" charset="0"/>
                <a:ea typeface="游明朝" panose="02020400000000000000" pitchFamily="18" charset="-128"/>
              </a:rPr>
              <a:t>     Geopolitical risks are related to the war in Ukraine, COVID pandemic, climate change, and energy and food crises, etc. This presentation aims to discuss potential approaches to defend globalization taking an example of food security. The impacts of COVID and a war in Ukraine are also empirically examined.</a:t>
            </a:r>
            <a:endParaRPr lang="ja-JP" altLang="ja-JP" sz="1200" b="1" dirty="0">
              <a:effectLst/>
              <a:latin typeface="Times New Roman" panose="02020603050405020304" pitchFamily="18" charset="0"/>
              <a:ea typeface="游明朝" panose="02020400000000000000" pitchFamily="18" charset="-128"/>
            </a:endParaRPr>
          </a:p>
          <a:p>
            <a:pPr>
              <a:buNone/>
            </a:pPr>
            <a:endParaRPr kumimoji="1" lang="en-US" altLang="ja-JP" sz="2000" dirty="0"/>
          </a:p>
        </p:txBody>
      </p:sp>
      <p:sp>
        <p:nvSpPr>
          <p:cNvPr id="2" name="スライド番号プレースホルダー 1"/>
          <p:cNvSpPr>
            <a:spLocks noGrp="1"/>
          </p:cNvSpPr>
          <p:nvPr>
            <p:ph type="sldNum" sz="quarter" idx="12"/>
          </p:nvPr>
        </p:nvSpPr>
        <p:spPr/>
        <p:txBody>
          <a:bodyPr/>
          <a:lstStyle/>
          <a:p>
            <a:pPr fontAlgn="auto">
              <a:spcBef>
                <a:spcPts val="0"/>
              </a:spcBef>
              <a:spcAft>
                <a:spcPts val="0"/>
              </a:spcAft>
            </a:pPr>
            <a:fld id="{CD9C3FF7-BD06-4C1E-A6E0-8A1B4294A15A}" type="slidenum">
              <a:rPr lang="en-US" smtClean="0"/>
              <a:pPr fontAlgn="auto">
                <a:spcBef>
                  <a:spcPts val="0"/>
                </a:spcBef>
                <a:spcAft>
                  <a:spcPts val="0"/>
                </a:spcAft>
              </a:pPr>
              <a:t>2</a:t>
            </a:fld>
            <a:endParaRPr lang="en-US" dirty="0"/>
          </a:p>
        </p:txBody>
      </p:sp>
    </p:spTree>
    <p:extLst>
      <p:ext uri="{BB962C8B-B14F-4D97-AF65-F5344CB8AC3E}">
        <p14:creationId xmlns:p14="http://schemas.microsoft.com/office/powerpoint/2010/main" val="24297311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685800" y="17929"/>
            <a:ext cx="8229600" cy="5712296"/>
          </a:xfrm>
        </p:spPr>
        <p:txBody>
          <a:bodyPr>
            <a:noAutofit/>
          </a:bodyPr>
          <a:lstStyle/>
          <a:p>
            <a:pPr>
              <a:buNone/>
            </a:pPr>
            <a:endParaRPr lang="en-US" altLang="ja-JP" sz="2000" b="1" dirty="0">
              <a:solidFill>
                <a:srgbClr val="00B050"/>
              </a:solidFill>
            </a:endParaRPr>
          </a:p>
          <a:p>
            <a:pPr>
              <a:buNone/>
            </a:pPr>
            <a:r>
              <a:rPr lang="en-US" altLang="ja-JP" sz="2000" b="1" dirty="0">
                <a:solidFill>
                  <a:srgbClr val="00B050"/>
                </a:solidFill>
              </a:rPr>
              <a:t>Abstract</a:t>
            </a:r>
            <a:r>
              <a:rPr lang="ja-JP" altLang="en-US" sz="2000" b="1" dirty="0">
                <a:solidFill>
                  <a:srgbClr val="00B050"/>
                </a:solidFill>
              </a:rPr>
              <a:t>　</a:t>
            </a:r>
            <a:r>
              <a:rPr lang="en-US" altLang="ja-JP" sz="2000" b="1" dirty="0">
                <a:solidFill>
                  <a:srgbClr val="00B050"/>
                </a:solidFill>
              </a:rPr>
              <a:t>(continued): </a:t>
            </a:r>
          </a:p>
          <a:p>
            <a:pPr>
              <a:buNone/>
            </a:pPr>
            <a:endParaRPr lang="en-US" altLang="ja-JP" sz="2000" b="1" dirty="0">
              <a:solidFill>
                <a:srgbClr val="00B050"/>
              </a:solidFill>
            </a:endParaRPr>
          </a:p>
          <a:p>
            <a:pPr indent="128270" algn="just">
              <a:spcBef>
                <a:spcPts val="100"/>
              </a:spcBef>
              <a:spcAft>
                <a:spcPts val="400"/>
              </a:spcAft>
            </a:pPr>
            <a:r>
              <a:rPr lang="en-US" altLang="ja-JP" sz="2000" b="0" dirty="0">
                <a:effectLst/>
                <a:latin typeface="Times New Roman" panose="02020603050405020304" pitchFamily="18" charset="0"/>
                <a:ea typeface="游明朝" panose="02020400000000000000" pitchFamily="18" charset="-128"/>
              </a:rPr>
              <a:t>    The liberalization of markets had been believed to be needed for economic and social development of the nations. Free movements of goods and services, capital, intellectual property rights and labor had been promoted in different regions of the world. Net benefits still exist for the collective enforcement of liberalization measures. The long-term efforts should remain for the promotion of globalization.</a:t>
            </a:r>
            <a:endParaRPr lang="ja-JP" altLang="ja-JP" sz="1200" b="1" dirty="0">
              <a:effectLst/>
              <a:latin typeface="Times New Roman" panose="02020603050405020304" pitchFamily="18" charset="0"/>
              <a:ea typeface="游明朝" panose="02020400000000000000" pitchFamily="18" charset="-128"/>
            </a:endParaRPr>
          </a:p>
          <a:p>
            <a:pPr indent="0" algn="just">
              <a:spcBef>
                <a:spcPts val="100"/>
              </a:spcBef>
              <a:spcAft>
                <a:spcPts val="400"/>
              </a:spcAft>
              <a:buNone/>
            </a:pPr>
            <a:endParaRPr lang="ja-JP" altLang="ja-JP" sz="1200" b="1" dirty="0">
              <a:effectLst/>
              <a:latin typeface="Times New Roman" panose="02020603050405020304" pitchFamily="18" charset="0"/>
              <a:ea typeface="游明朝" panose="02020400000000000000" pitchFamily="18" charset="-128"/>
            </a:endParaRPr>
          </a:p>
          <a:p>
            <a:pPr indent="128270" algn="just">
              <a:spcBef>
                <a:spcPts val="100"/>
              </a:spcBef>
              <a:spcAft>
                <a:spcPts val="400"/>
              </a:spcAft>
            </a:pPr>
            <a:r>
              <a:rPr lang="en-US" altLang="ja-JP" sz="2000" b="0" dirty="0">
                <a:effectLst/>
                <a:latin typeface="Times New Roman" panose="02020603050405020304" pitchFamily="18" charset="0"/>
                <a:ea typeface="游明朝" panose="02020400000000000000" pitchFamily="18" charset="-128"/>
              </a:rPr>
              <a:t>In the medium-term, workable collaborative frameworks to reduce negative impacts of hikes in geopolitical risks are essential. For food security regional cooperation beyond the boundary of a country to secure the availability of agricultural and food products should be encouraged to maintain regional food security. </a:t>
            </a:r>
          </a:p>
          <a:p>
            <a:pPr indent="128270" algn="just">
              <a:spcBef>
                <a:spcPts val="100"/>
              </a:spcBef>
              <a:spcAft>
                <a:spcPts val="400"/>
              </a:spcAft>
            </a:pPr>
            <a:endParaRPr lang="en-US" altLang="ja-JP" sz="2000" dirty="0">
              <a:latin typeface="Times New Roman" panose="02020603050405020304" pitchFamily="18" charset="0"/>
              <a:ea typeface="游明朝" panose="02020400000000000000" pitchFamily="18" charset="-128"/>
            </a:endParaRPr>
          </a:p>
          <a:p>
            <a:pPr indent="128270" algn="just">
              <a:spcBef>
                <a:spcPts val="100"/>
              </a:spcBef>
              <a:spcAft>
                <a:spcPts val="400"/>
              </a:spcAft>
            </a:pPr>
            <a:r>
              <a:rPr lang="en-US" altLang="ja-JP" sz="2000" dirty="0">
                <a:latin typeface="Times New Roman" panose="02020603050405020304" pitchFamily="18" charset="0"/>
                <a:ea typeface="游明朝" panose="02020400000000000000" pitchFamily="18" charset="-128"/>
              </a:rPr>
              <a:t>Keywords: Globalization, Geopolitical Risks, Food Security</a:t>
            </a:r>
          </a:p>
          <a:p>
            <a:pPr indent="128270" algn="just">
              <a:spcBef>
                <a:spcPts val="100"/>
              </a:spcBef>
              <a:spcAft>
                <a:spcPts val="400"/>
              </a:spcAft>
            </a:pPr>
            <a:r>
              <a:rPr lang="en-US" altLang="ja-JP" sz="2000" dirty="0">
                <a:latin typeface="Times New Roman" panose="02020603050405020304" pitchFamily="18" charset="0"/>
                <a:ea typeface="游明朝" panose="02020400000000000000" pitchFamily="18" charset="-128"/>
              </a:rPr>
              <a:t>Source of funding/Acknowledgments</a:t>
            </a:r>
          </a:p>
          <a:p>
            <a:pPr indent="0" algn="just">
              <a:spcBef>
                <a:spcPts val="100"/>
              </a:spcBef>
              <a:spcAft>
                <a:spcPts val="400"/>
              </a:spcAft>
              <a:buNone/>
            </a:pPr>
            <a:r>
              <a:rPr lang="en-US" altLang="ja-JP" sz="2000" dirty="0">
                <a:latin typeface="Times New Roman" panose="02020603050405020304" pitchFamily="18" charset="0"/>
                <a:ea typeface="游明朝" panose="02020400000000000000" pitchFamily="18" charset="-128"/>
              </a:rPr>
              <a:t>This work was supported by JSPS KAKENHI Grant Numbers 19H03061 and 21H02301. </a:t>
            </a:r>
          </a:p>
          <a:p>
            <a:pPr indent="128270" algn="just">
              <a:spcBef>
                <a:spcPts val="100"/>
              </a:spcBef>
              <a:spcAft>
                <a:spcPts val="400"/>
              </a:spcAft>
            </a:pPr>
            <a:endParaRPr lang="en-US" altLang="ja-JP" sz="2000" dirty="0">
              <a:latin typeface="Times New Roman" panose="02020603050405020304" pitchFamily="18" charset="0"/>
              <a:ea typeface="游明朝" panose="02020400000000000000" pitchFamily="18" charset="-128"/>
            </a:endParaRPr>
          </a:p>
          <a:p>
            <a:pPr indent="128270" algn="just">
              <a:spcBef>
                <a:spcPts val="100"/>
              </a:spcBef>
              <a:spcAft>
                <a:spcPts val="400"/>
              </a:spcAft>
            </a:pPr>
            <a:endParaRPr lang="ja-JP" altLang="ja-JP" sz="1200" b="1" dirty="0">
              <a:effectLst/>
              <a:latin typeface="Times New Roman" panose="02020603050405020304" pitchFamily="18" charset="0"/>
              <a:ea typeface="游明朝" panose="02020400000000000000" pitchFamily="18" charset="-128"/>
            </a:endParaRPr>
          </a:p>
          <a:p>
            <a:pPr>
              <a:buNone/>
            </a:pPr>
            <a:endParaRPr kumimoji="1" lang="en-US" altLang="ja-JP" sz="2000" dirty="0"/>
          </a:p>
        </p:txBody>
      </p:sp>
      <p:sp>
        <p:nvSpPr>
          <p:cNvPr id="2" name="スライド番号プレースホルダー 1"/>
          <p:cNvSpPr>
            <a:spLocks noGrp="1"/>
          </p:cNvSpPr>
          <p:nvPr>
            <p:ph type="sldNum" sz="quarter" idx="12"/>
          </p:nvPr>
        </p:nvSpPr>
        <p:spPr/>
        <p:txBody>
          <a:bodyPr/>
          <a:lstStyle/>
          <a:p>
            <a:pPr fontAlgn="auto">
              <a:spcBef>
                <a:spcPts val="0"/>
              </a:spcBef>
              <a:spcAft>
                <a:spcPts val="0"/>
              </a:spcAft>
            </a:pPr>
            <a:fld id="{CD9C3FF7-BD06-4C1E-A6E0-8A1B4294A15A}" type="slidenum">
              <a:rPr lang="en-US" smtClean="0"/>
              <a:pPr fontAlgn="auto">
                <a:spcBef>
                  <a:spcPts val="0"/>
                </a:spcBef>
                <a:spcAft>
                  <a:spcPts val="0"/>
                </a:spcAft>
              </a:pPr>
              <a:t>3</a:t>
            </a:fld>
            <a:endParaRPr lang="en-US" dirty="0"/>
          </a:p>
        </p:txBody>
      </p:sp>
    </p:spTree>
    <p:extLst>
      <p:ext uri="{BB962C8B-B14F-4D97-AF65-F5344CB8AC3E}">
        <p14:creationId xmlns:p14="http://schemas.microsoft.com/office/powerpoint/2010/main" val="1433450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685800" y="17929"/>
            <a:ext cx="8229600" cy="5712296"/>
          </a:xfrm>
        </p:spPr>
        <p:txBody>
          <a:bodyPr>
            <a:noAutofit/>
          </a:bodyPr>
          <a:lstStyle/>
          <a:p>
            <a:pPr>
              <a:buNone/>
            </a:pPr>
            <a:endParaRPr lang="en-US" altLang="ja-JP" sz="2000" b="1" dirty="0">
              <a:solidFill>
                <a:srgbClr val="00B050"/>
              </a:solidFill>
            </a:endParaRPr>
          </a:p>
          <a:p>
            <a:pPr>
              <a:buNone/>
            </a:pPr>
            <a:r>
              <a:rPr lang="en-US" altLang="ja-JP" sz="2000" b="1" dirty="0">
                <a:solidFill>
                  <a:srgbClr val="00B050"/>
                </a:solidFill>
              </a:rPr>
              <a:t>Background: </a:t>
            </a:r>
          </a:p>
          <a:p>
            <a:pPr>
              <a:buNone/>
            </a:pPr>
            <a:endParaRPr lang="en-US" altLang="ja-JP" sz="2000" b="1" dirty="0">
              <a:solidFill>
                <a:srgbClr val="00B050"/>
              </a:solidFill>
            </a:endParaRPr>
          </a:p>
          <a:p>
            <a:pPr>
              <a:buNone/>
            </a:pPr>
            <a:endParaRPr lang="en-US" altLang="ja-JP" sz="2000" b="1" dirty="0">
              <a:solidFill>
                <a:srgbClr val="00B050"/>
              </a:solidFill>
            </a:endParaRPr>
          </a:p>
          <a:p>
            <a:pPr>
              <a:buNone/>
            </a:pPr>
            <a:r>
              <a:rPr lang="en-US" altLang="ja-JP" sz="2000" dirty="0">
                <a:solidFill>
                  <a:schemeClr val="tx1"/>
                </a:solidFill>
              </a:rPr>
              <a:t>       Some political scientists argue that the current world looks like the one in the inter-war period (between two World Wars) in the last century when we eventually went into a war (WWII). </a:t>
            </a:r>
          </a:p>
          <a:p>
            <a:pPr>
              <a:buNone/>
            </a:pPr>
            <a:endParaRPr lang="en-US" altLang="ja-JP" sz="2000" dirty="0">
              <a:solidFill>
                <a:schemeClr val="tx1"/>
              </a:solidFill>
            </a:endParaRPr>
          </a:p>
        </p:txBody>
      </p:sp>
      <p:sp>
        <p:nvSpPr>
          <p:cNvPr id="2" name="スライド番号プレースホルダー 1"/>
          <p:cNvSpPr>
            <a:spLocks noGrp="1"/>
          </p:cNvSpPr>
          <p:nvPr>
            <p:ph type="sldNum" sz="quarter" idx="12"/>
          </p:nvPr>
        </p:nvSpPr>
        <p:spPr/>
        <p:txBody>
          <a:bodyPr/>
          <a:lstStyle/>
          <a:p>
            <a:pPr fontAlgn="auto">
              <a:spcBef>
                <a:spcPts val="0"/>
              </a:spcBef>
              <a:spcAft>
                <a:spcPts val="0"/>
              </a:spcAft>
            </a:pPr>
            <a:r>
              <a:rPr lang="en-US" dirty="0"/>
              <a:t>  </a:t>
            </a:r>
            <a:fld id="{CD9C3FF7-BD06-4C1E-A6E0-8A1B4294A15A}" type="slidenum">
              <a:rPr lang="en-US" smtClean="0"/>
              <a:pPr fontAlgn="auto">
                <a:spcBef>
                  <a:spcPts val="0"/>
                </a:spcBef>
                <a:spcAft>
                  <a:spcPts val="0"/>
                </a:spcAft>
              </a:pPr>
              <a:t>4</a:t>
            </a:fld>
            <a:endParaRPr lang="en-US" dirty="0"/>
          </a:p>
        </p:txBody>
      </p:sp>
    </p:spTree>
    <p:extLst>
      <p:ext uri="{BB962C8B-B14F-4D97-AF65-F5344CB8AC3E}">
        <p14:creationId xmlns:p14="http://schemas.microsoft.com/office/powerpoint/2010/main" val="26931646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685800" y="17929"/>
            <a:ext cx="8229600" cy="5712296"/>
          </a:xfrm>
        </p:spPr>
        <p:txBody>
          <a:bodyPr>
            <a:noAutofit/>
          </a:bodyPr>
          <a:lstStyle/>
          <a:p>
            <a:pPr>
              <a:buNone/>
            </a:pPr>
            <a:endParaRPr lang="en-US" altLang="ja-JP" sz="2000" b="1" dirty="0">
              <a:solidFill>
                <a:srgbClr val="00B050"/>
              </a:solidFill>
            </a:endParaRPr>
          </a:p>
          <a:p>
            <a:pPr>
              <a:buNone/>
            </a:pPr>
            <a:r>
              <a:rPr lang="en-US" altLang="ja-JP" sz="2000" b="1" dirty="0">
                <a:solidFill>
                  <a:srgbClr val="00B050"/>
                </a:solidFill>
              </a:rPr>
              <a:t>Background: </a:t>
            </a:r>
          </a:p>
          <a:p>
            <a:pPr>
              <a:buNone/>
            </a:pPr>
            <a:endParaRPr lang="en-US" altLang="ja-JP" sz="2000" dirty="0">
              <a:solidFill>
                <a:schemeClr val="tx1"/>
              </a:solidFill>
            </a:endParaRPr>
          </a:p>
          <a:p>
            <a:pPr>
              <a:buNone/>
            </a:pPr>
            <a:r>
              <a:rPr lang="en-US" altLang="ja-JP" sz="2000" dirty="0">
                <a:solidFill>
                  <a:schemeClr val="tx1"/>
                </a:solidFill>
              </a:rPr>
              <a:t>        Many are concerned with divisions in the world. Policy decision makers started losing confidence on globalization while geopolitical risks of the world surge. </a:t>
            </a:r>
          </a:p>
          <a:p>
            <a:pPr>
              <a:buNone/>
            </a:pPr>
            <a:r>
              <a:rPr lang="en-US" altLang="ja-JP" sz="2000" dirty="0">
                <a:solidFill>
                  <a:schemeClr val="tx1"/>
                </a:solidFill>
              </a:rPr>
              <a:t>        Geopolitical risks are related to the war in Ukraine, COVID pandemic, climate change, and energy and food shortages, etc. </a:t>
            </a:r>
          </a:p>
          <a:p>
            <a:pPr>
              <a:buNone/>
            </a:pPr>
            <a:r>
              <a:rPr lang="en-US" altLang="ja-JP" sz="2000" dirty="0">
                <a:solidFill>
                  <a:schemeClr val="tx1"/>
                </a:solidFill>
              </a:rPr>
              <a:t>         Own country first policies to protect domestic markets have been in raise in different parts of the world. In Asia, temporal bans on export of strategically important grains have been observed. </a:t>
            </a:r>
          </a:p>
        </p:txBody>
      </p:sp>
      <p:sp>
        <p:nvSpPr>
          <p:cNvPr id="2" name="スライド番号プレースホルダー 1"/>
          <p:cNvSpPr>
            <a:spLocks noGrp="1"/>
          </p:cNvSpPr>
          <p:nvPr>
            <p:ph type="sldNum" sz="quarter" idx="12"/>
          </p:nvPr>
        </p:nvSpPr>
        <p:spPr/>
        <p:txBody>
          <a:bodyPr/>
          <a:lstStyle/>
          <a:p>
            <a:pPr fontAlgn="auto">
              <a:spcBef>
                <a:spcPts val="0"/>
              </a:spcBef>
              <a:spcAft>
                <a:spcPts val="0"/>
              </a:spcAft>
            </a:pPr>
            <a:fld id="{CD9C3FF7-BD06-4C1E-A6E0-8A1B4294A15A}" type="slidenum">
              <a:rPr lang="en-US" smtClean="0"/>
              <a:pPr fontAlgn="auto">
                <a:spcBef>
                  <a:spcPts val="0"/>
                </a:spcBef>
                <a:spcAft>
                  <a:spcPts val="0"/>
                </a:spcAft>
              </a:pPr>
              <a:t>5</a:t>
            </a:fld>
            <a:endParaRPr lang="en-US" dirty="0"/>
          </a:p>
        </p:txBody>
      </p:sp>
    </p:spTree>
    <p:extLst>
      <p:ext uri="{BB962C8B-B14F-4D97-AF65-F5344CB8AC3E}">
        <p14:creationId xmlns:p14="http://schemas.microsoft.com/office/powerpoint/2010/main" val="9154598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685800" y="17929"/>
            <a:ext cx="8229600" cy="5712296"/>
          </a:xfrm>
        </p:spPr>
        <p:txBody>
          <a:bodyPr>
            <a:noAutofit/>
          </a:bodyPr>
          <a:lstStyle/>
          <a:p>
            <a:pPr>
              <a:buNone/>
            </a:pPr>
            <a:endParaRPr lang="en-US" altLang="ja-JP" sz="2000" b="1" dirty="0">
              <a:solidFill>
                <a:srgbClr val="00B050"/>
              </a:solidFill>
            </a:endParaRPr>
          </a:p>
          <a:p>
            <a:pPr>
              <a:buNone/>
            </a:pPr>
            <a:r>
              <a:rPr lang="en-US" altLang="ja-JP" sz="2000" b="1" dirty="0">
                <a:solidFill>
                  <a:srgbClr val="00B050"/>
                </a:solidFill>
              </a:rPr>
              <a:t>Objectives: </a:t>
            </a:r>
          </a:p>
          <a:p>
            <a:pPr>
              <a:buNone/>
            </a:pPr>
            <a:endParaRPr lang="en-US" altLang="ja-JP" sz="2000" dirty="0">
              <a:solidFill>
                <a:schemeClr val="tx1"/>
              </a:solidFill>
            </a:endParaRPr>
          </a:p>
          <a:p>
            <a:pPr>
              <a:buNone/>
            </a:pPr>
            <a:r>
              <a:rPr lang="en-US" altLang="ja-JP" sz="2000" dirty="0">
                <a:solidFill>
                  <a:schemeClr val="tx1"/>
                </a:solidFill>
              </a:rPr>
              <a:t>        This presentation aims to discuss potential approaches to defend globalization taking an example of food security. The impacts of COVID and a war in Ukraine are also empirically examined.</a:t>
            </a:r>
          </a:p>
          <a:p>
            <a:pPr>
              <a:buNone/>
            </a:pPr>
            <a:endParaRPr lang="en-US" altLang="ja-JP" sz="2000" dirty="0">
              <a:solidFill>
                <a:schemeClr val="tx1"/>
              </a:solidFill>
            </a:endParaRPr>
          </a:p>
          <a:p>
            <a:pPr>
              <a:buNone/>
            </a:pPr>
            <a:endParaRPr lang="en-US" altLang="ja-JP" sz="2000" dirty="0">
              <a:solidFill>
                <a:schemeClr val="tx1"/>
              </a:solidFill>
            </a:endParaRPr>
          </a:p>
        </p:txBody>
      </p:sp>
      <p:sp>
        <p:nvSpPr>
          <p:cNvPr id="2" name="スライド番号プレースホルダー 1"/>
          <p:cNvSpPr>
            <a:spLocks noGrp="1"/>
          </p:cNvSpPr>
          <p:nvPr>
            <p:ph type="sldNum" sz="quarter" idx="12"/>
          </p:nvPr>
        </p:nvSpPr>
        <p:spPr/>
        <p:txBody>
          <a:bodyPr/>
          <a:lstStyle/>
          <a:p>
            <a:pPr fontAlgn="auto">
              <a:spcBef>
                <a:spcPts val="0"/>
              </a:spcBef>
              <a:spcAft>
                <a:spcPts val="0"/>
              </a:spcAft>
            </a:pPr>
            <a:fld id="{CD9C3FF7-BD06-4C1E-A6E0-8A1B4294A15A}" type="slidenum">
              <a:rPr lang="en-US" smtClean="0"/>
              <a:pPr fontAlgn="auto">
                <a:spcBef>
                  <a:spcPts val="0"/>
                </a:spcBef>
                <a:spcAft>
                  <a:spcPts val="0"/>
                </a:spcAft>
              </a:pPr>
              <a:t>6</a:t>
            </a:fld>
            <a:endParaRPr lang="en-US" dirty="0"/>
          </a:p>
        </p:txBody>
      </p:sp>
    </p:spTree>
    <p:extLst>
      <p:ext uri="{BB962C8B-B14F-4D97-AF65-F5344CB8AC3E}">
        <p14:creationId xmlns:p14="http://schemas.microsoft.com/office/powerpoint/2010/main" val="15236735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685800" y="17929"/>
            <a:ext cx="8229600" cy="5712296"/>
          </a:xfrm>
        </p:spPr>
        <p:txBody>
          <a:bodyPr>
            <a:noAutofit/>
          </a:bodyPr>
          <a:lstStyle/>
          <a:p>
            <a:pPr>
              <a:buNone/>
            </a:pPr>
            <a:endParaRPr lang="en-US" altLang="ja-JP" sz="2000" b="1" dirty="0">
              <a:solidFill>
                <a:srgbClr val="00B050"/>
              </a:solidFill>
            </a:endParaRPr>
          </a:p>
          <a:p>
            <a:pPr>
              <a:buNone/>
            </a:pPr>
            <a:r>
              <a:rPr lang="en-US" altLang="ja-JP" sz="2000" b="1" dirty="0">
                <a:solidFill>
                  <a:srgbClr val="00B050"/>
                </a:solidFill>
              </a:rPr>
              <a:t>Multilateral Negotiations: </a:t>
            </a:r>
          </a:p>
          <a:p>
            <a:pPr>
              <a:buNone/>
            </a:pPr>
            <a:endParaRPr lang="en-US" altLang="ja-JP" sz="2000" dirty="0">
              <a:solidFill>
                <a:schemeClr val="tx1"/>
              </a:solidFill>
            </a:endParaRPr>
          </a:p>
          <a:p>
            <a:pPr>
              <a:buNone/>
            </a:pPr>
            <a:endParaRPr lang="en-US" altLang="ja-JP" sz="2000" dirty="0">
              <a:solidFill>
                <a:schemeClr val="tx1"/>
              </a:solidFill>
            </a:endParaRPr>
          </a:p>
          <a:p>
            <a:pPr>
              <a:buNone/>
            </a:pPr>
            <a:r>
              <a:rPr lang="en-US" altLang="ja-JP" sz="2000" dirty="0">
                <a:solidFill>
                  <a:schemeClr val="tx1"/>
                </a:solidFill>
              </a:rPr>
              <a:t>         The liberalization of markets had been believed to be needed for economic and social development of the nations.</a:t>
            </a:r>
          </a:p>
          <a:p>
            <a:pPr>
              <a:buNone/>
            </a:pPr>
            <a:r>
              <a:rPr lang="en-US" altLang="ja-JP" sz="2000" dirty="0">
                <a:solidFill>
                  <a:schemeClr val="tx1"/>
                </a:solidFill>
              </a:rPr>
              <a:t>         GATT Uruguay Round agreements were reached based on the belief that trade liberalization benefits all the economies on the earth. </a:t>
            </a:r>
          </a:p>
          <a:p>
            <a:pPr>
              <a:buNone/>
            </a:pPr>
            <a:r>
              <a:rPr lang="en-US" altLang="ja-JP" sz="2000" dirty="0">
                <a:solidFill>
                  <a:schemeClr val="tx1"/>
                </a:solidFill>
              </a:rPr>
              <a:t>         Doha Round negotiations failed with the existence of disparity in opinions on globalization between the North and the South among WTO members. </a:t>
            </a:r>
          </a:p>
          <a:p>
            <a:pPr>
              <a:buNone/>
            </a:pPr>
            <a:endParaRPr lang="en-US" altLang="ja-JP" sz="2000" dirty="0">
              <a:solidFill>
                <a:schemeClr val="tx1"/>
              </a:solidFill>
            </a:endParaRPr>
          </a:p>
        </p:txBody>
      </p:sp>
      <p:sp>
        <p:nvSpPr>
          <p:cNvPr id="2" name="スライド番号プレースホルダー 1"/>
          <p:cNvSpPr>
            <a:spLocks noGrp="1"/>
          </p:cNvSpPr>
          <p:nvPr>
            <p:ph type="sldNum" sz="quarter" idx="12"/>
          </p:nvPr>
        </p:nvSpPr>
        <p:spPr/>
        <p:txBody>
          <a:bodyPr/>
          <a:lstStyle/>
          <a:p>
            <a:pPr fontAlgn="auto">
              <a:spcBef>
                <a:spcPts val="0"/>
              </a:spcBef>
              <a:spcAft>
                <a:spcPts val="0"/>
              </a:spcAft>
            </a:pPr>
            <a:fld id="{CD9C3FF7-BD06-4C1E-A6E0-8A1B4294A15A}" type="slidenum">
              <a:rPr lang="en-US" smtClean="0"/>
              <a:pPr fontAlgn="auto">
                <a:spcBef>
                  <a:spcPts val="0"/>
                </a:spcBef>
                <a:spcAft>
                  <a:spcPts val="0"/>
                </a:spcAft>
              </a:pPr>
              <a:t>7</a:t>
            </a:fld>
            <a:endParaRPr lang="en-US" dirty="0"/>
          </a:p>
        </p:txBody>
      </p:sp>
    </p:spTree>
    <p:extLst>
      <p:ext uri="{BB962C8B-B14F-4D97-AF65-F5344CB8AC3E}">
        <p14:creationId xmlns:p14="http://schemas.microsoft.com/office/powerpoint/2010/main" val="2062775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685800" y="17929"/>
            <a:ext cx="8229600" cy="5712296"/>
          </a:xfrm>
        </p:spPr>
        <p:txBody>
          <a:bodyPr>
            <a:noAutofit/>
          </a:bodyPr>
          <a:lstStyle/>
          <a:p>
            <a:pPr>
              <a:buNone/>
            </a:pPr>
            <a:endParaRPr lang="en-US" altLang="ja-JP" sz="2000" b="1" dirty="0">
              <a:solidFill>
                <a:srgbClr val="00B050"/>
              </a:solidFill>
            </a:endParaRPr>
          </a:p>
          <a:p>
            <a:pPr>
              <a:buNone/>
            </a:pPr>
            <a:r>
              <a:rPr lang="en-US" altLang="ja-JP" sz="2000" b="1" dirty="0">
                <a:solidFill>
                  <a:srgbClr val="00B050"/>
                </a:solidFill>
              </a:rPr>
              <a:t>Regional and Bilateral Negotiations: </a:t>
            </a:r>
          </a:p>
          <a:p>
            <a:pPr>
              <a:buNone/>
            </a:pPr>
            <a:endParaRPr lang="en-US" altLang="ja-JP" sz="2000" dirty="0">
              <a:solidFill>
                <a:schemeClr val="tx1"/>
              </a:solidFill>
            </a:endParaRPr>
          </a:p>
          <a:p>
            <a:pPr>
              <a:buNone/>
            </a:pPr>
            <a:endParaRPr lang="en-US" altLang="ja-JP" sz="2000" dirty="0">
              <a:solidFill>
                <a:schemeClr val="tx1"/>
              </a:solidFill>
            </a:endParaRPr>
          </a:p>
          <a:p>
            <a:pPr>
              <a:buNone/>
            </a:pPr>
            <a:r>
              <a:rPr lang="en-US" altLang="ja-JP" sz="2000" dirty="0">
                <a:solidFill>
                  <a:schemeClr val="tx1"/>
                </a:solidFill>
              </a:rPr>
              <a:t>        Since the late 1990s, many regional and bilateral trade agreements have been reached. Members benefited, but non-members were excluded from the benefits of the agreements. Major economies are part of large regional trade zones.</a:t>
            </a:r>
          </a:p>
          <a:p>
            <a:pPr>
              <a:buNone/>
            </a:pPr>
            <a:endParaRPr lang="en-US" altLang="ja-JP" sz="2000" dirty="0">
              <a:solidFill>
                <a:schemeClr val="tx1"/>
              </a:solidFill>
            </a:endParaRPr>
          </a:p>
        </p:txBody>
      </p:sp>
      <p:sp>
        <p:nvSpPr>
          <p:cNvPr id="2" name="スライド番号プレースホルダー 1"/>
          <p:cNvSpPr>
            <a:spLocks noGrp="1"/>
          </p:cNvSpPr>
          <p:nvPr>
            <p:ph type="sldNum" sz="quarter" idx="12"/>
          </p:nvPr>
        </p:nvSpPr>
        <p:spPr/>
        <p:txBody>
          <a:bodyPr/>
          <a:lstStyle/>
          <a:p>
            <a:pPr fontAlgn="auto">
              <a:spcBef>
                <a:spcPts val="0"/>
              </a:spcBef>
              <a:spcAft>
                <a:spcPts val="0"/>
              </a:spcAft>
            </a:pPr>
            <a:fld id="{CD9C3FF7-BD06-4C1E-A6E0-8A1B4294A15A}" type="slidenum">
              <a:rPr lang="en-US" smtClean="0"/>
              <a:pPr fontAlgn="auto">
                <a:spcBef>
                  <a:spcPts val="0"/>
                </a:spcBef>
                <a:spcAft>
                  <a:spcPts val="0"/>
                </a:spcAft>
              </a:pPr>
              <a:t>8</a:t>
            </a:fld>
            <a:endParaRPr lang="en-US" dirty="0"/>
          </a:p>
        </p:txBody>
      </p:sp>
    </p:spTree>
    <p:extLst>
      <p:ext uri="{BB962C8B-B14F-4D97-AF65-F5344CB8AC3E}">
        <p14:creationId xmlns:p14="http://schemas.microsoft.com/office/powerpoint/2010/main" val="26724208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537732" y="754653"/>
            <a:ext cx="8205389" cy="5847522"/>
          </a:xfrm>
        </p:spPr>
        <p:txBody>
          <a:bodyPr>
            <a:noAutofit/>
          </a:bodyPr>
          <a:lstStyle/>
          <a:p>
            <a:pPr>
              <a:buNone/>
            </a:pPr>
            <a:r>
              <a:rPr lang="en-US" altLang="ja-JP" sz="2000" b="1" dirty="0">
                <a:solidFill>
                  <a:srgbClr val="00B050"/>
                </a:solidFill>
              </a:rPr>
              <a:t>             Benefits of Globalization and the Long-term Efforts: </a:t>
            </a:r>
          </a:p>
          <a:p>
            <a:pPr>
              <a:buNone/>
            </a:pPr>
            <a:endParaRPr lang="en-US" altLang="ja-JP" dirty="0"/>
          </a:p>
          <a:p>
            <a:r>
              <a:rPr lang="en-US" altLang="ja-JP" sz="2000" dirty="0"/>
              <a:t>   Free movements of goods and services, capital, intellectual property rights and labor had been promoted in different regions of the world. These have been the symbols of globalization. Net benefits still exist for the collective enforcement of liberalization measures within the free trade zones. </a:t>
            </a:r>
            <a:r>
              <a:rPr lang="en-US" altLang="ja-JP" sz="2000" u="sng" dirty="0"/>
              <a:t>The long-term efforts </a:t>
            </a:r>
            <a:r>
              <a:rPr lang="en-US" altLang="ja-JP" sz="2000" dirty="0"/>
              <a:t>should remain in the promotion of globalization.</a:t>
            </a:r>
          </a:p>
        </p:txBody>
      </p:sp>
      <p:sp>
        <p:nvSpPr>
          <p:cNvPr id="2" name="スライド番号プレースホルダー 1"/>
          <p:cNvSpPr>
            <a:spLocks noGrp="1"/>
          </p:cNvSpPr>
          <p:nvPr>
            <p:ph type="sldNum" sz="quarter" idx="12"/>
          </p:nvPr>
        </p:nvSpPr>
        <p:spPr/>
        <p:txBody>
          <a:bodyPr/>
          <a:lstStyle/>
          <a:p>
            <a:pPr fontAlgn="auto">
              <a:spcBef>
                <a:spcPts val="0"/>
              </a:spcBef>
              <a:spcAft>
                <a:spcPts val="0"/>
              </a:spcAft>
            </a:pPr>
            <a:fld id="{CD9C3FF7-BD06-4C1E-A6E0-8A1B4294A15A}" type="slidenum">
              <a:rPr lang="en-US" smtClean="0"/>
              <a:pPr fontAlgn="auto">
                <a:spcBef>
                  <a:spcPts val="0"/>
                </a:spcBef>
                <a:spcAft>
                  <a:spcPts val="0"/>
                </a:spcAft>
              </a:pPr>
              <a:t>9</a:t>
            </a:fld>
            <a:endParaRPr lang="en-US" dirty="0"/>
          </a:p>
        </p:txBody>
      </p:sp>
    </p:spTree>
    <p:extLst>
      <p:ext uri="{BB962C8B-B14F-4D97-AF65-F5344CB8AC3E}">
        <p14:creationId xmlns:p14="http://schemas.microsoft.com/office/powerpoint/2010/main" val="2450574134"/>
      </p:ext>
    </p:extLst>
  </p:cSld>
  <p:clrMapOvr>
    <a:masterClrMapping/>
  </p:clrMapOvr>
</p:sld>
</file>

<file path=ppt/theme/theme1.xml><?xml version="1.0" encoding="utf-8"?>
<a:theme xmlns:a="http://schemas.openxmlformats.org/drawingml/2006/main" name="ウィスプ">
  <a:themeElements>
    <a:clrScheme name="ウィスプ">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Wisp</Template>
  <TotalTime>11122</TotalTime>
  <Words>1093</Words>
  <Application>Microsoft Office PowerPoint</Application>
  <PresentationFormat>画面に合わせる (4:3)</PresentationFormat>
  <Paragraphs>109</Paragraphs>
  <Slides>16</Slides>
  <Notes>16</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16</vt:i4>
      </vt:variant>
    </vt:vector>
  </HeadingPairs>
  <TitlesOfParts>
    <vt:vector size="25" baseType="lpstr">
      <vt:lpstr>Meiryo UI</vt:lpstr>
      <vt:lpstr>メイリオ</vt:lpstr>
      <vt:lpstr>Arial</vt:lpstr>
      <vt:lpstr>Calibri</vt:lpstr>
      <vt:lpstr>Century Gothic</vt:lpstr>
      <vt:lpstr>Perpetua</vt:lpstr>
      <vt:lpstr>Times New Roman</vt:lpstr>
      <vt:lpstr>Wingdings 3</vt:lpstr>
      <vt:lpstr>ウィスプ</vt:lpstr>
      <vt:lpstr>Food Security in the Age of High  Geopolitical Risks</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    Impacts of Food and Energy Security Crises </vt:lpstr>
      <vt:lpstr>    Impacts of Food and Energy Security Crises </vt:lpstr>
      <vt:lpstr>    Impacts of COVID-19 on Household Expenditure</vt:lpstr>
      <vt:lpstr>    Impacts of COVID-19 on Household Expenditure</vt:lpstr>
      <vt:lpstr> Impacts of COVID-19 on Household Food Consumption</vt:lpstr>
      <vt:lpstr>    Impacts of COVID-19 on Household Expenditure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Sources of Growth in EU Agriculture</dc:title>
  <dc:creator>早稲田大学</dc:creator>
  <cp:lastModifiedBy>Gemma Masahiko</cp:lastModifiedBy>
  <cp:revision>396</cp:revision>
  <cp:lastPrinted>2014-11-22T03:01:08Z</cp:lastPrinted>
  <dcterms:created xsi:type="dcterms:W3CDTF">2008-12-09T07:03:30Z</dcterms:created>
  <dcterms:modified xsi:type="dcterms:W3CDTF">2023-09-19T06:57:07Z</dcterms:modified>
</cp:coreProperties>
</file>