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3" r:id="rId1"/>
  </p:sldMasterIdLst>
  <p:notesMasterIdLst>
    <p:notesMasterId r:id="rId17"/>
  </p:notesMasterIdLst>
  <p:sldIdLst>
    <p:sldId id="256" r:id="rId2"/>
    <p:sldId id="279" r:id="rId3"/>
    <p:sldId id="295" r:id="rId4"/>
    <p:sldId id="298" r:id="rId5"/>
    <p:sldId id="280" r:id="rId6"/>
    <p:sldId id="281" r:id="rId7"/>
    <p:sldId id="277" r:id="rId8"/>
    <p:sldId id="296" r:id="rId9"/>
    <p:sldId id="294" r:id="rId10"/>
    <p:sldId id="297" r:id="rId11"/>
    <p:sldId id="276" r:id="rId12"/>
    <p:sldId id="263" r:id="rId13"/>
    <p:sldId id="283" r:id="rId14"/>
    <p:sldId id="292" r:id="rId15"/>
    <p:sldId id="27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363501"/>
    <a:srgbClr val="F4F406"/>
    <a:srgbClr val="FF00FF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5285" autoAdjust="0"/>
  </p:normalViewPr>
  <p:slideViewPr>
    <p:cSldViewPr>
      <p:cViewPr varScale="1">
        <p:scale>
          <a:sx n="112" d="100"/>
          <a:sy n="112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onografia%20PRF\Wieprzowina\wykresy-wieprzowin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ezentacje\ASF-liczb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onografia%20PRF\Wieprzowina\wykresy-wieprzowin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onografia%20PRF\Wieprzowina\wykresy-wieprzowin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36510713938537"/>
          <c:y val="4.4579533941236066E-2"/>
          <c:w val="0.7789387437681401"/>
          <c:h val="0.76869955085401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Arkusz1!$B$62</c:f>
              <c:strCache>
                <c:ptCount val="1"/>
                <c:pt idx="0">
                  <c:v>Trzoda chewna ogółem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Arkusz1!$A$63:$A$75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</c:numCache>
            </c:numRef>
          </c:cat>
          <c:val>
            <c:numRef>
              <c:f>Arkusz1!$B$63:$B$75</c:f>
              <c:numCache>
                <c:formatCode>0.0</c:formatCode>
                <c:ptCount val="13"/>
                <c:pt idx="0">
                  <c:v>14.775700000000001</c:v>
                </c:pt>
                <c:pt idx="1">
                  <c:v>13.0564</c:v>
                </c:pt>
                <c:pt idx="2">
                  <c:v>11.132199999999999</c:v>
                </c:pt>
                <c:pt idx="3">
                  <c:v>10.994400000000001</c:v>
                </c:pt>
                <c:pt idx="4">
                  <c:v>11.265599999999999</c:v>
                </c:pt>
                <c:pt idx="5">
                  <c:v>10.590199999999999</c:v>
                </c:pt>
                <c:pt idx="6">
                  <c:v>11.1067</c:v>
                </c:pt>
                <c:pt idx="7">
                  <c:v>11.908200000000001</c:v>
                </c:pt>
                <c:pt idx="8">
                  <c:v>11.027699999999999</c:v>
                </c:pt>
                <c:pt idx="9">
                  <c:v>11.2155</c:v>
                </c:pt>
                <c:pt idx="10">
                  <c:v>11.727399999999999</c:v>
                </c:pt>
                <c:pt idx="11">
                  <c:v>10.2424</c:v>
                </c:pt>
                <c:pt idx="12">
                  <c:v>9.6242999999999999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D6-4C31-8C00-4002A9C5CB3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11672064"/>
        <c:axId val="2011675392"/>
      </c:barChart>
      <c:lineChart>
        <c:grouping val="standard"/>
        <c:varyColors val="0"/>
        <c:ser>
          <c:idx val="1"/>
          <c:order val="1"/>
          <c:tx>
            <c:strRef>
              <c:f>Arkusz1!$C$62</c:f>
              <c:strCache>
                <c:ptCount val="1"/>
                <c:pt idx="0">
                  <c:v>Lochy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dLbls>
            <c:delete val="1"/>
          </c:dLbls>
          <c:cat>
            <c:numRef>
              <c:f>Arkusz1!$A$63:$A$75</c:f>
              <c:numCache>
                <c:formatCode>General</c:formatCode>
                <c:ptCount val="1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</c:numCache>
            </c:numRef>
          </c:cat>
          <c:val>
            <c:numRef>
              <c:f>Arkusz1!$C$63:$C$75</c:f>
              <c:numCache>
                <c:formatCode>General</c:formatCode>
                <c:ptCount val="13"/>
                <c:pt idx="0">
                  <c:v>1328.2</c:v>
                </c:pt>
                <c:pt idx="1">
                  <c:v>1124.9000000000001</c:v>
                </c:pt>
                <c:pt idx="2">
                  <c:v>1012.1</c:v>
                </c:pt>
                <c:pt idx="3">
                  <c:v>955.1</c:v>
                </c:pt>
                <c:pt idx="4">
                  <c:v>956.3</c:v>
                </c:pt>
                <c:pt idx="5">
                  <c:v>814.4</c:v>
                </c:pt>
                <c:pt idx="6">
                  <c:v>859</c:v>
                </c:pt>
                <c:pt idx="7">
                  <c:v>908.1</c:v>
                </c:pt>
                <c:pt idx="8">
                  <c:v>744.6</c:v>
                </c:pt>
                <c:pt idx="9">
                  <c:v>756.8</c:v>
                </c:pt>
                <c:pt idx="10">
                  <c:v>715</c:v>
                </c:pt>
                <c:pt idx="11">
                  <c:v>654.1</c:v>
                </c:pt>
                <c:pt idx="12">
                  <c:v>592.6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FD6-4C31-8C00-4002A9C5CB3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14770752"/>
        <c:axId val="2014776992"/>
      </c:lineChart>
      <c:catAx>
        <c:axId val="201167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1675392"/>
        <c:crosses val="autoZero"/>
        <c:auto val="1"/>
        <c:lblAlgn val="ctr"/>
        <c:lblOffset val="100"/>
        <c:noMultiLvlLbl val="0"/>
      </c:catAx>
      <c:valAx>
        <c:axId val="201167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mln szt.</a:t>
                </a:r>
              </a:p>
            </c:rich>
          </c:tx>
          <c:layout>
            <c:manualLayout>
              <c:xMode val="edge"/>
              <c:yMode val="edge"/>
              <c:x val="8.8183421516754845E-3"/>
              <c:y val="0.360975835467375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1672064"/>
        <c:crosses val="autoZero"/>
        <c:crossBetween val="between"/>
      </c:valAx>
      <c:valAx>
        <c:axId val="201477699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szt.</a:t>
                </a:r>
              </a:p>
            </c:rich>
          </c:tx>
          <c:layout>
            <c:manualLayout>
              <c:xMode val="edge"/>
              <c:yMode val="edge"/>
              <c:x val="0.94222874918412991"/>
              <c:y val="0.347257656622709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4770752"/>
        <c:crosses val="max"/>
        <c:crossBetween val="between"/>
      </c:valAx>
      <c:catAx>
        <c:axId val="2014770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47769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Arkusz1!$B$199</c:f>
              <c:strCache>
                <c:ptCount val="1"/>
                <c:pt idx="0">
                  <c:v>Produkcja 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rgbClr val="0070C0"/>
              </a:solidFill>
            </a:ln>
            <a:effectLst/>
          </c:spPr>
          <c:invertIfNegative val="0"/>
          <c:cat>
            <c:numRef>
              <c:f>Arkusz1!$A$200:$A$216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Arkusz1!$B$200:$B$216</c:f>
              <c:numCache>
                <c:formatCode>General</c:formatCode>
                <c:ptCount val="17"/>
                <c:pt idx="0">
                  <c:v>2540</c:v>
                </c:pt>
                <c:pt idx="1">
                  <c:v>2774</c:v>
                </c:pt>
                <c:pt idx="2">
                  <c:v>2775</c:v>
                </c:pt>
                <c:pt idx="3">
                  <c:v>2483</c:v>
                </c:pt>
                <c:pt idx="4">
                  <c:v>2202</c:v>
                </c:pt>
                <c:pt idx="5">
                  <c:v>2388</c:v>
                </c:pt>
                <c:pt idx="6">
                  <c:v>2405</c:v>
                </c:pt>
                <c:pt idx="7">
                  <c:v>2222</c:v>
                </c:pt>
                <c:pt idx="8">
                  <c:v>2059</c:v>
                </c:pt>
                <c:pt idx="9">
                  <c:v>2311</c:v>
                </c:pt>
                <c:pt idx="10">
                  <c:v>2354</c:v>
                </c:pt>
                <c:pt idx="11">
                  <c:v>2410</c:v>
                </c:pt>
                <c:pt idx="12">
                  <c:v>2428</c:v>
                </c:pt>
                <c:pt idx="13">
                  <c:v>2530</c:v>
                </c:pt>
                <c:pt idx="14">
                  <c:v>2392</c:v>
                </c:pt>
                <c:pt idx="15">
                  <c:v>2376</c:v>
                </c:pt>
                <c:pt idx="16">
                  <c:v>2396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68-4CD4-8C90-3C463B787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5"/>
        <c:axId val="23678096"/>
        <c:axId val="23671024"/>
      </c:barChart>
      <c:lineChart>
        <c:grouping val="standard"/>
        <c:varyColors val="0"/>
        <c:ser>
          <c:idx val="1"/>
          <c:order val="1"/>
          <c:tx>
            <c:strRef>
              <c:f>Arkusz1!$C$199</c:f>
              <c:strCache>
                <c:ptCount val="1"/>
                <c:pt idx="0">
                  <c:v>Ubój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C00000"/>
              </a:solidFill>
              <a:ln w="12700">
                <a:solidFill>
                  <a:srgbClr val="C00000"/>
                </a:solidFill>
              </a:ln>
              <a:effectLst/>
            </c:spPr>
          </c:marker>
          <c:dPt>
            <c:idx val="8"/>
            <c:marker>
              <c:symbol val="diamond"/>
              <c:size val="7"/>
              <c:spPr>
                <a:solidFill>
                  <a:srgbClr val="C00000"/>
                </a:solidFill>
                <a:ln w="12700">
                  <a:solidFill>
                    <a:srgbClr val="C00000"/>
                  </a:solidFill>
                </a:ln>
                <a:effectLst/>
              </c:spPr>
            </c:marker>
            <c:bubble3D val="0"/>
            <c:spPr>
              <a:ln w="38100" cap="rnd">
                <a:solidFill>
                  <a:srgbClr val="C0000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FEC5-4901-94CA-44DB89DD5EC4}"/>
              </c:ext>
            </c:extLst>
          </c:dPt>
          <c:cat>
            <c:numRef>
              <c:f>Arkusz1!$A$200:$A$216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Arkusz1!$C$200:$C$216</c:f>
              <c:numCache>
                <c:formatCode>General</c:formatCode>
                <c:ptCount val="17"/>
                <c:pt idx="0">
                  <c:v>22736</c:v>
                </c:pt>
                <c:pt idx="1">
                  <c:v>24654</c:v>
                </c:pt>
                <c:pt idx="2">
                  <c:v>24677</c:v>
                </c:pt>
                <c:pt idx="3">
                  <c:v>21963</c:v>
                </c:pt>
                <c:pt idx="4">
                  <c:v>19008</c:v>
                </c:pt>
                <c:pt idx="5">
                  <c:v>19745</c:v>
                </c:pt>
                <c:pt idx="6">
                  <c:v>19674</c:v>
                </c:pt>
                <c:pt idx="7">
                  <c:v>17228</c:v>
                </c:pt>
                <c:pt idx="8">
                  <c:v>15593</c:v>
                </c:pt>
                <c:pt idx="9">
                  <c:v>16396</c:v>
                </c:pt>
                <c:pt idx="10">
                  <c:v>15773</c:v>
                </c:pt>
                <c:pt idx="11">
                  <c:v>15875</c:v>
                </c:pt>
                <c:pt idx="12">
                  <c:v>15447</c:v>
                </c:pt>
                <c:pt idx="13">
                  <c:v>14699</c:v>
                </c:pt>
                <c:pt idx="14">
                  <c:v>14584</c:v>
                </c:pt>
                <c:pt idx="15">
                  <c:v>14024</c:v>
                </c:pt>
                <c:pt idx="16">
                  <c:v>14674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68-4CD4-8C90-3C463B787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01504"/>
        <c:axId val="9906080"/>
      </c:lineChart>
      <c:catAx>
        <c:axId val="23678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3671024"/>
        <c:crosses val="autoZero"/>
        <c:auto val="1"/>
        <c:lblAlgn val="ctr"/>
        <c:lblOffset val="100"/>
        <c:noMultiLvlLbl val="0"/>
      </c:catAx>
      <c:valAx>
        <c:axId val="23671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ton</a:t>
                </a:r>
              </a:p>
            </c:rich>
          </c:tx>
          <c:layout>
            <c:manualLayout>
              <c:xMode val="edge"/>
              <c:yMode val="edge"/>
              <c:x val="1.0629810916110346E-2"/>
              <c:y val="0.331382271458374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3678096"/>
        <c:crosses val="autoZero"/>
        <c:crossBetween val="between"/>
      </c:valAx>
      <c:valAx>
        <c:axId val="990608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sztuk</a:t>
                </a:r>
              </a:p>
            </c:rich>
          </c:tx>
          <c:layout>
            <c:manualLayout>
              <c:xMode val="edge"/>
              <c:yMode val="edge"/>
              <c:x val="0.96036599072707429"/>
              <c:y val="0.31175768829918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9901504"/>
        <c:crosses val="max"/>
        <c:crossBetween val="between"/>
      </c:valAx>
      <c:catAx>
        <c:axId val="9901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9060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49366843854956"/>
          <c:y val="3.7684238788282781E-2"/>
          <c:w val="0.85585188718347538"/>
          <c:h val="0.79861566307447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Arkusz1!$F$2</c:f>
              <c:strCache>
                <c:ptCount val="1"/>
                <c:pt idx="0">
                  <c:v>liczba gospodarstw 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Arkusz1!$E$3:$E$8</c:f>
              <c:numCache>
                <c:formatCode>General</c:formatCode>
                <c:ptCount val="6"/>
                <c:pt idx="0">
                  <c:v>2002</c:v>
                </c:pt>
                <c:pt idx="1">
                  <c:v>2010</c:v>
                </c:pt>
                <c:pt idx="2">
                  <c:v>2014</c:v>
                </c:pt>
                <c:pt idx="3">
                  <c:v>2018</c:v>
                </c:pt>
                <c:pt idx="4">
                  <c:v>2020</c:v>
                </c:pt>
                <c:pt idx="5">
                  <c:v>2023</c:v>
                </c:pt>
              </c:numCache>
            </c:numRef>
          </c:cat>
          <c:val>
            <c:numRef>
              <c:f>Arkusz1!$F$3:$F$8</c:f>
              <c:numCache>
                <c:formatCode>0.0</c:formatCode>
                <c:ptCount val="6"/>
                <c:pt idx="0" formatCode="General">
                  <c:v>760.6</c:v>
                </c:pt>
                <c:pt idx="1">
                  <c:v>397.67700000000002</c:v>
                </c:pt>
                <c:pt idx="2" formatCode="General">
                  <c:v>252.5</c:v>
                </c:pt>
                <c:pt idx="3" formatCode="General">
                  <c:v>172.2</c:v>
                </c:pt>
                <c:pt idx="4" formatCode="General">
                  <c:v>85.1</c:v>
                </c:pt>
                <c:pt idx="5" formatCode="General">
                  <c:v>53.9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9A-4AF5-B9E8-AC20D3F82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9429952"/>
        <c:axId val="169426208"/>
      </c:barChart>
      <c:catAx>
        <c:axId val="16942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9426208"/>
        <c:crosses val="autoZero"/>
        <c:auto val="1"/>
        <c:lblAlgn val="ctr"/>
        <c:lblOffset val="100"/>
        <c:noMultiLvlLbl val="0"/>
      </c:catAx>
      <c:valAx>
        <c:axId val="169426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 dirty="0" smtClean="0"/>
                  <a:t> w tys. </a:t>
                </a:r>
                <a:endParaRPr lang="pl-PL" dirty="0"/>
              </a:p>
            </c:rich>
          </c:tx>
          <c:layout>
            <c:manualLayout>
              <c:xMode val="edge"/>
              <c:yMode val="edge"/>
              <c:x val="1.6958585798159179E-2"/>
              <c:y val="0.342178878272784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942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785133826784215E-2"/>
          <c:y val="3.4258398898438895E-2"/>
          <c:w val="0.89206797190904219"/>
          <c:h val="0.78383104739204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Arkusz1!$C$23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00B05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AE-487B-A18C-3D96673570C9}"/>
              </c:ext>
            </c:extLst>
          </c:dPt>
          <c:dLbls>
            <c:delete val="1"/>
          </c:dLbls>
          <c:cat>
            <c:strRef>
              <c:f>Arkusz1!$B$24:$B$28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Arkusz1!$C$24:$C$28</c:f>
              <c:numCache>
                <c:formatCode>0.00%</c:formatCode>
                <c:ptCount val="5"/>
                <c:pt idx="0">
                  <c:v>0.48699999999999999</c:v>
                </c:pt>
                <c:pt idx="1">
                  <c:v>0.371</c:v>
                </c:pt>
                <c:pt idx="2">
                  <c:v>7.8E-2</c:v>
                </c:pt>
                <c:pt idx="3">
                  <c:v>3.7999999999999999E-2</c:v>
                </c:pt>
                <c:pt idx="4">
                  <c:v>2.5000000000000001E-2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AE-487B-A18C-3D96673570C9}"/>
            </c:ext>
          </c:extLst>
        </c:ser>
        <c:ser>
          <c:idx val="1"/>
          <c:order val="1"/>
          <c:tx>
            <c:strRef>
              <c:f>Arkusz1!$D$23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B050"/>
              </a:solidFill>
            </a:ln>
            <a:effectLst/>
          </c:spPr>
          <c:invertIfNegative val="0"/>
          <c:dLbls>
            <c:delete val="1"/>
          </c:dLbls>
          <c:cat>
            <c:strRef>
              <c:f>Arkusz1!$B$24:$B$28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Arkusz1!$D$24:$D$28</c:f>
              <c:numCache>
                <c:formatCode>0.00%</c:formatCode>
                <c:ptCount val="5"/>
                <c:pt idx="0">
                  <c:v>0.41799999999999998</c:v>
                </c:pt>
                <c:pt idx="1">
                  <c:v>0.40200000000000002</c:v>
                </c:pt>
                <c:pt idx="2">
                  <c:v>9.5000000000000001E-2</c:v>
                </c:pt>
                <c:pt idx="3">
                  <c:v>4.8000000000000001E-2</c:v>
                </c:pt>
                <c:pt idx="4">
                  <c:v>3.6999999999999998E-2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AE-487B-A18C-3D96673570C9}"/>
            </c:ext>
          </c:extLst>
        </c:ser>
        <c:ser>
          <c:idx val="2"/>
          <c:order val="2"/>
          <c:tx>
            <c:strRef>
              <c:f>Arkusz1!$E$23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Arkusz1!$B$24:$B$28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Arkusz1!$E$24:$E$28</c:f>
              <c:numCache>
                <c:formatCode>0.00%</c:formatCode>
                <c:ptCount val="5"/>
                <c:pt idx="0">
                  <c:v>0.26700000000000002</c:v>
                </c:pt>
                <c:pt idx="1">
                  <c:v>0.42599999999999999</c:v>
                </c:pt>
                <c:pt idx="2">
                  <c:v>0.125</c:v>
                </c:pt>
                <c:pt idx="3">
                  <c:v>7.3999999999999996E-2</c:v>
                </c:pt>
                <c:pt idx="4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AE-487B-A18C-3D96673570C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90427072"/>
        <c:axId val="1990428736"/>
      </c:barChart>
      <c:catAx>
        <c:axId val="199042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990428736"/>
        <c:crosses val="autoZero"/>
        <c:auto val="1"/>
        <c:lblAlgn val="ctr"/>
        <c:lblOffset val="100"/>
        <c:noMultiLvlLbl val="0"/>
      </c:catAx>
      <c:valAx>
        <c:axId val="1990428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990427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03410103279936E-2"/>
          <c:y val="3.6468626350796673E-2"/>
          <c:w val="0.88479411616738601"/>
          <c:h val="0.769884611809398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Arkusz1!$C$31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Arkusz1!$B$32:$B$36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Arkusz1!$C$32:$C$36</c:f>
              <c:numCache>
                <c:formatCode>0.0%</c:formatCode>
                <c:ptCount val="5"/>
                <c:pt idx="0">
                  <c:v>4.4999999999999998E-2</c:v>
                </c:pt>
                <c:pt idx="1">
                  <c:v>0.21199999999999999</c:v>
                </c:pt>
                <c:pt idx="2">
                  <c:v>0.13900000000000001</c:v>
                </c:pt>
                <c:pt idx="3">
                  <c:v>0.13400000000000001</c:v>
                </c:pt>
                <c:pt idx="4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D-432C-9A82-3C8F173CCA07}"/>
            </c:ext>
          </c:extLst>
        </c:ser>
        <c:ser>
          <c:idx val="1"/>
          <c:order val="1"/>
          <c:tx>
            <c:strRef>
              <c:f>Arkusz1!$D$31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Arkusz1!$B$32:$B$36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Arkusz1!$D$32:$D$36</c:f>
              <c:numCache>
                <c:formatCode>0.0%</c:formatCode>
                <c:ptCount val="5"/>
                <c:pt idx="0">
                  <c:v>0.03</c:v>
                </c:pt>
                <c:pt idx="1">
                  <c:v>0.16900000000000001</c:v>
                </c:pt>
                <c:pt idx="2">
                  <c:v>0.121</c:v>
                </c:pt>
                <c:pt idx="3">
                  <c:v>0.12</c:v>
                </c:pt>
                <c:pt idx="4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3D-432C-9A82-3C8F173CCA07}"/>
            </c:ext>
          </c:extLst>
        </c:ser>
        <c:ser>
          <c:idx val="2"/>
          <c:order val="2"/>
          <c:tx>
            <c:strRef>
              <c:f>Arkusz1!$E$31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Arkusz1!$B$32:$B$36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Arkusz1!$E$32:$E$36</c:f>
              <c:numCache>
                <c:formatCode>0.0%</c:formatCode>
                <c:ptCount val="5"/>
                <c:pt idx="0">
                  <c:v>8.0000000000000002E-3</c:v>
                </c:pt>
                <c:pt idx="1">
                  <c:v>7.5999999999999998E-2</c:v>
                </c:pt>
                <c:pt idx="2">
                  <c:v>6.5000000000000002E-2</c:v>
                </c:pt>
                <c:pt idx="3">
                  <c:v>7.5999999999999998E-2</c:v>
                </c:pt>
                <c:pt idx="4">
                  <c:v>0.77500000000000002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3D-432C-9A82-3C8F173CCA0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9558768"/>
        <c:axId val="2019569584"/>
      </c:barChart>
      <c:catAx>
        <c:axId val="201955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9569584"/>
        <c:crosses val="autoZero"/>
        <c:auto val="1"/>
        <c:lblAlgn val="ctr"/>
        <c:lblOffset val="100"/>
        <c:noMultiLvlLbl val="0"/>
      </c:catAx>
      <c:valAx>
        <c:axId val="2019569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955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Arkusz1!$B$79</c:f>
              <c:strCache>
                <c:ptCount val="1"/>
                <c:pt idx="0">
                  <c:v>w %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1F-44E1-B9C7-6BAD587030B7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1F-44E1-B9C7-6BAD587030B7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1F-44E1-B9C7-6BAD587030B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1F-44E1-B9C7-6BAD587030B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Arkusz1!$A$80:$A$83</c:f>
              <c:strCache>
                <c:ptCount val="4"/>
                <c:pt idx="0">
                  <c:v>do 20 kg</c:v>
                </c:pt>
                <c:pt idx="1">
                  <c:v>20-50 kg</c:v>
                </c:pt>
                <c:pt idx="2">
                  <c:v>powyżej 50 kg na ubój</c:v>
                </c:pt>
                <c:pt idx="3">
                  <c:v>powyżej 50 kg na chów</c:v>
                </c:pt>
              </c:strCache>
            </c:strRef>
          </c:cat>
          <c:val>
            <c:numRef>
              <c:f>Arkusz1!$B$80:$B$83</c:f>
              <c:numCache>
                <c:formatCode>0.00%</c:formatCode>
                <c:ptCount val="4"/>
                <c:pt idx="0">
                  <c:v>0.21</c:v>
                </c:pt>
                <c:pt idx="1">
                  <c:v>0.29399999999999998</c:v>
                </c:pt>
                <c:pt idx="2">
                  <c:v>0.432</c:v>
                </c:pt>
                <c:pt idx="3">
                  <c:v>6.4000000000000001E-2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81F-44E1-B9C7-6BAD587030B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28331643729719"/>
          <c:y val="5.0925925925925923E-2"/>
          <c:w val="0.86116105857138214"/>
          <c:h val="0.741881743948673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Arkusz1!$B$142</c:f>
              <c:strCache>
                <c:ptCount val="1"/>
                <c:pt idx="0">
                  <c:v>Eksport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Arkusz1!$A$143:$A$159</c:f>
              <c:numCache>
                <c:formatCode>General</c:formatCode>
                <c:ptCount val="17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  <c:pt idx="13">
                  <c:v>2019</c:v>
                </c:pt>
                <c:pt idx="14">
                  <c:v>2020</c:v>
                </c:pt>
                <c:pt idx="15">
                  <c:v>2021</c:v>
                </c:pt>
                <c:pt idx="16">
                  <c:v>2022</c:v>
                </c:pt>
              </c:numCache>
            </c:numRef>
          </c:cat>
          <c:val>
            <c:numRef>
              <c:f>Arkusz1!$B$143:$B$159</c:f>
              <c:numCache>
                <c:formatCode>General</c:formatCode>
                <c:ptCount val="17"/>
                <c:pt idx="0">
                  <c:v>329.5</c:v>
                </c:pt>
                <c:pt idx="1">
                  <c:v>289.5</c:v>
                </c:pt>
                <c:pt idx="2" formatCode="0.0">
                  <c:v>410</c:v>
                </c:pt>
                <c:pt idx="3">
                  <c:v>336.6</c:v>
                </c:pt>
                <c:pt idx="4">
                  <c:v>418.4</c:v>
                </c:pt>
                <c:pt idx="5">
                  <c:v>502.8</c:v>
                </c:pt>
                <c:pt idx="6">
                  <c:v>588.4</c:v>
                </c:pt>
                <c:pt idx="7">
                  <c:v>696.8</c:v>
                </c:pt>
                <c:pt idx="8">
                  <c:v>616.6</c:v>
                </c:pt>
                <c:pt idx="9">
                  <c:v>649.4</c:v>
                </c:pt>
                <c:pt idx="10">
                  <c:v>697.9</c:v>
                </c:pt>
                <c:pt idx="11">
                  <c:v>796.9</c:v>
                </c:pt>
                <c:pt idx="12">
                  <c:v>890.8</c:v>
                </c:pt>
                <c:pt idx="13">
                  <c:v>833.1</c:v>
                </c:pt>
                <c:pt idx="14">
                  <c:v>819.9</c:v>
                </c:pt>
                <c:pt idx="15">
                  <c:v>808.8</c:v>
                </c:pt>
                <c:pt idx="16">
                  <c:v>750.6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D3-46AD-89D7-039308DD43C8}"/>
            </c:ext>
          </c:extLst>
        </c:ser>
        <c:ser>
          <c:idx val="1"/>
          <c:order val="1"/>
          <c:tx>
            <c:strRef>
              <c:f>Arkusz1!$C$142</c:f>
              <c:strCache>
                <c:ptCount val="1"/>
                <c:pt idx="0">
                  <c:v>Import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Arkusz1!$A$143:$A$159</c:f>
              <c:numCache>
                <c:formatCode>General</c:formatCode>
                <c:ptCount val="17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  <c:pt idx="13">
                  <c:v>2019</c:v>
                </c:pt>
                <c:pt idx="14">
                  <c:v>2020</c:v>
                </c:pt>
                <c:pt idx="15">
                  <c:v>2021</c:v>
                </c:pt>
                <c:pt idx="16">
                  <c:v>2022</c:v>
                </c:pt>
              </c:numCache>
            </c:numRef>
          </c:cat>
          <c:val>
            <c:numRef>
              <c:f>Arkusz1!$C$143:$C$159</c:f>
              <c:numCache>
                <c:formatCode>General</c:formatCode>
                <c:ptCount val="17"/>
                <c:pt idx="0">
                  <c:v>178.3</c:v>
                </c:pt>
                <c:pt idx="1">
                  <c:v>257.5</c:v>
                </c:pt>
                <c:pt idx="2" formatCode="0.0">
                  <c:v>518</c:v>
                </c:pt>
                <c:pt idx="3">
                  <c:v>614.79999999999995</c:v>
                </c:pt>
                <c:pt idx="4">
                  <c:v>601.9</c:v>
                </c:pt>
                <c:pt idx="5">
                  <c:v>675.2</c:v>
                </c:pt>
                <c:pt idx="6">
                  <c:v>748.7</c:v>
                </c:pt>
                <c:pt idx="7">
                  <c:v>807.3</c:v>
                </c:pt>
                <c:pt idx="8">
                  <c:v>810.6</c:v>
                </c:pt>
                <c:pt idx="9">
                  <c:v>840.5</c:v>
                </c:pt>
                <c:pt idx="10">
                  <c:v>863.9</c:v>
                </c:pt>
                <c:pt idx="11">
                  <c:v>920.1</c:v>
                </c:pt>
                <c:pt idx="12">
                  <c:v>1004.5</c:v>
                </c:pt>
                <c:pt idx="13">
                  <c:v>918.3</c:v>
                </c:pt>
                <c:pt idx="14">
                  <c:v>945.3</c:v>
                </c:pt>
                <c:pt idx="15">
                  <c:v>1005.7</c:v>
                </c:pt>
                <c:pt idx="16">
                  <c:v>1097.5999999999999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D3-46AD-89D7-039308DD43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921952"/>
        <c:axId val="257746144"/>
      </c:barChart>
      <c:catAx>
        <c:axId val="187921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57746144"/>
        <c:crosses val="autoZero"/>
        <c:auto val="1"/>
        <c:lblAlgn val="ctr"/>
        <c:lblOffset val="100"/>
        <c:noMultiLvlLbl val="0"/>
      </c:catAx>
      <c:valAx>
        <c:axId val="25774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ton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312028652668416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7921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28861935890369"/>
          <c:y val="3.6468618182209145E-2"/>
          <c:w val="0.84510722217846734"/>
          <c:h val="0.832420501664689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Arkusz1!$H$163</c:f>
              <c:strCache>
                <c:ptCount val="1"/>
                <c:pt idx="0">
                  <c:v>w tys. sztuk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numRef>
              <c:f>Arkusz1!$G$164:$G$178</c:f>
              <c:numCache>
                <c:formatCode>General</c:formatCode>
                <c:ptCount val="1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  <c:pt idx="13">
                  <c:v>2019</c:v>
                </c:pt>
                <c:pt idx="14">
                  <c:v>2020</c:v>
                </c:pt>
              </c:numCache>
            </c:numRef>
          </c:cat>
          <c:val>
            <c:numRef>
              <c:f>Arkusz1!$H$164:$H$178</c:f>
              <c:numCache>
                <c:formatCode>General</c:formatCode>
                <c:ptCount val="15"/>
                <c:pt idx="0">
                  <c:v>169.4</c:v>
                </c:pt>
                <c:pt idx="1">
                  <c:v>308.39999999999998</c:v>
                </c:pt>
                <c:pt idx="2">
                  <c:v>771.5</c:v>
                </c:pt>
                <c:pt idx="3">
                  <c:v>1479.9</c:v>
                </c:pt>
                <c:pt idx="4">
                  <c:v>1945.8</c:v>
                </c:pt>
                <c:pt idx="5">
                  <c:v>2267.1</c:v>
                </c:pt>
                <c:pt idx="6">
                  <c:v>2970.8</c:v>
                </c:pt>
                <c:pt idx="7">
                  <c:v>3765.9</c:v>
                </c:pt>
                <c:pt idx="8">
                  <c:v>4310.8</c:v>
                </c:pt>
                <c:pt idx="9">
                  <c:v>4812.2</c:v>
                </c:pt>
                <c:pt idx="10">
                  <c:v>5358.2</c:v>
                </c:pt>
                <c:pt idx="11">
                  <c:v>5844.1</c:v>
                </c:pt>
                <c:pt idx="12">
                  <c:v>6808.2</c:v>
                </c:pt>
                <c:pt idx="13">
                  <c:v>6366.5</c:v>
                </c:pt>
                <c:pt idx="14">
                  <c:v>6474.8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6F-4827-80FD-564CF7A84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7858704"/>
        <c:axId val="267859536"/>
      </c:barChart>
      <c:catAx>
        <c:axId val="267858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67859536"/>
        <c:crosses val="autoZero"/>
        <c:auto val="1"/>
        <c:lblAlgn val="ctr"/>
        <c:lblOffset val="100"/>
        <c:noMultiLvlLbl val="0"/>
      </c:catAx>
      <c:valAx>
        <c:axId val="267859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szt.</a:t>
                </a:r>
              </a:p>
            </c:rich>
          </c:tx>
          <c:layout>
            <c:manualLayout>
              <c:xMode val="edge"/>
              <c:yMode val="edge"/>
              <c:x val="1.1129660545353366E-2"/>
              <c:y val="0.392353455818022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67858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858B1-774A-49B7-A7F5-7A0DED379758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A2C65-786F-4A0D-B58A-5FCC773151B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analizowanej grupie gospodarstw przeciętna powierzchnia UR wynosiła 78,2 ha. Przy tym 36,6% gospodarstw zmniejszyło powierzchnię uprawianych użytków rolnych a 48,3% zwiększyło ją. Jedynie 18,3% właścicieli gospodarstw nie dokonało zmian w tym zakresie. W tym samym czasie średnie zasoby własnej siły roboczej wzrosły zaledwie z 2,17 do 2,29 osoby pełnozatrudnionej. Zmiany tego czynnika produkcji nie dotyczyły jedynie 5,0% gospodarstw. W 45,0% jednostek liczba osób pełnozatrudnionych zmniejszyła się a w pozostałych zwiększyła się.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A2C65-786F-4A0D-B58A-5FCC773151BA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>
                <a:cs typeface="Arial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>
                <a:cs typeface="Arial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>
                <a:cs typeface="Arial" charset="0"/>
              </a:endParaRPr>
            </a:p>
          </p:txBody>
        </p:sp>
      </p:grpSp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pl-PL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ytuł i tekst nad zawartości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ytuł, tekst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ytuł, tekst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wykresu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 noProof="0" smtClean="0"/>
              <a:t>Kliknij ikonę, aby dodać wykres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pl-PL" noProof="0" smtClean="0"/>
              <a:t>Kliknij ikonę, aby dodać tabelę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fld id="{027678FC-0CF6-4F3C-9AD2-F6FD9528A5DA}" type="datetimeFigureOut">
              <a:rPr lang="pl-PL" smtClean="0"/>
              <a:pPr/>
              <a:t>19.09.2023</a:t>
            </a:fld>
            <a:endParaRPr lang="pl-PL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cs typeface="Arial" charset="0"/>
              </a:defRPr>
            </a:lvl1pPr>
          </a:lstStyle>
          <a:p>
            <a:endParaRPr lang="pl-PL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cs typeface="Arial" charset="0"/>
              </a:defRPr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pl-PL" sz="2400">
              <a:latin typeface="Times New Roman" pitchFamily="18" charset="0"/>
              <a:cs typeface="Arial" charset="0"/>
            </a:endParaRPr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>
              <a:cs typeface="Arial" charset="0"/>
            </a:endParaRP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pl-PL" sz="2400">
              <a:latin typeface="Times New Roman" pitchFamily="18" charset="0"/>
              <a:cs typeface="Arial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pl-PL" sz="2400">
              <a:latin typeface="Times New Roman" pitchFamily="18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  <p:sldLayoutId id="2147483969" r:id="rId1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25083" y="4517616"/>
            <a:ext cx="8458200" cy="1368152"/>
          </a:xfrm>
        </p:spPr>
        <p:txBody>
          <a:bodyPr>
            <a:normAutofit fontScale="90000"/>
          </a:bodyPr>
          <a:lstStyle/>
          <a:p>
            <a:pPr eaLnBrk="0" hangingPunct="0">
              <a:lnSpc>
                <a:spcPct val="150000"/>
              </a:lnSpc>
            </a:pP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Dr </a:t>
            </a: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hab. inż. Elżbieta Szymańska, prof. 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SGGW</a:t>
            </a:r>
            <a:b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Instytut </a:t>
            </a: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Ekonomii i Finansów</a:t>
            </a:r>
            <a:b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</a:b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Katedra 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Logistyki</a:t>
            </a:r>
            <a:endParaRPr lang="pl-PL" sz="2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25083" y="3272956"/>
            <a:ext cx="8280919" cy="832960"/>
          </a:xfrm>
        </p:spPr>
        <p:txBody>
          <a:bodyPr/>
          <a:lstStyle/>
          <a:p>
            <a:r>
              <a:rPr lang="pl-PL" b="1" dirty="0"/>
              <a:t>Wyzwania </a:t>
            </a:r>
            <a:r>
              <a:rPr lang="pl-PL" b="1" dirty="0" smtClean="0"/>
              <a:t>na rynku </a:t>
            </a:r>
            <a:r>
              <a:rPr lang="pl-PL" b="1" dirty="0"/>
              <a:t>wieprzowiny </a:t>
            </a:r>
            <a:endParaRPr lang="pl-PL" b="1" dirty="0" smtClean="0"/>
          </a:p>
          <a:p>
            <a:r>
              <a:rPr lang="pl-PL" b="1" dirty="0" smtClean="0"/>
              <a:t>w </a:t>
            </a:r>
            <a:r>
              <a:rPr lang="pl-PL" b="1" dirty="0"/>
              <a:t>Polsce 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974508" y="6159419"/>
            <a:ext cx="7374495" cy="5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85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pl-PL" sz="1400" b="1" kern="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Instytut Ekonomiki Rolnictwa i Gospodarki Żywnościowej Państwowy Instytut Badawczy </a:t>
            </a:r>
          </a:p>
          <a:p>
            <a:pPr eaLnBrk="0" hangingPunct="0">
              <a:lnSpc>
                <a:spcPct val="150000"/>
              </a:lnSpc>
            </a:pPr>
            <a:r>
              <a:rPr lang="pl-PL" sz="1300" b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Warszawa, 21 września 2023 roku</a:t>
            </a:r>
            <a:endParaRPr lang="pl-PL" sz="1300" b="1" kern="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131232" y="1266613"/>
            <a:ext cx="6868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600" dirty="0" smtClean="0"/>
              <a:t> </a:t>
            </a:r>
            <a:r>
              <a:rPr lang="pl-PL" sz="1600" b="1" dirty="0"/>
              <a:t>Międzynarodowa Konferencja Naukowa pt. </a:t>
            </a:r>
          </a:p>
          <a:p>
            <a:pPr algn="ctr">
              <a:lnSpc>
                <a:spcPct val="150000"/>
              </a:lnSpc>
            </a:pPr>
            <a:r>
              <a:rPr lang="pl-PL" sz="1600" b="1" dirty="0" smtClean="0"/>
              <a:t>SEKTOR ROLNO-ŻYWNOŚCIOWY I OBSZARY WIEJSKIE </a:t>
            </a:r>
            <a:endParaRPr lang="pl-PL" sz="1600" b="1" dirty="0" smtClean="0"/>
          </a:p>
          <a:p>
            <a:pPr algn="ctr">
              <a:lnSpc>
                <a:spcPct val="150000"/>
              </a:lnSpc>
            </a:pPr>
            <a:r>
              <a:rPr lang="pl-PL" sz="1600" b="1" dirty="0" smtClean="0"/>
              <a:t>W </a:t>
            </a:r>
            <a:r>
              <a:rPr lang="pl-PL" sz="1600" b="1" dirty="0" smtClean="0"/>
              <a:t>OBLICZU WYZWAŃ</a:t>
            </a:r>
            <a:endParaRPr lang="pl-PL" sz="1600" b="1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B527371-FF55-CD42-B8DB-04C5921AC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83" y="188640"/>
            <a:ext cx="1198196" cy="1199879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4D11012-63F6-9C46-86A7-1DE9A97AC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225" y="19574"/>
            <a:ext cx="1874706" cy="1199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18939"/>
          </a:xfrm>
        </p:spPr>
        <p:txBody>
          <a:bodyPr/>
          <a:lstStyle/>
          <a:p>
            <a:pPr algn="ctr"/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Ogniska ASF w Polsce w latach 2014-2023</a:t>
            </a:r>
            <a:endParaRPr lang="pl-PL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665586"/>
              </p:ext>
            </p:extLst>
          </p:nvPr>
        </p:nvGraphicFramePr>
        <p:xfrm>
          <a:off x="1439652" y="1700808"/>
          <a:ext cx="6264696" cy="468631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656779">
                  <a:extLst>
                    <a:ext uri="{9D8B030D-6E8A-4147-A177-3AD203B41FA5}">
                      <a16:colId xmlns:a16="http://schemas.microsoft.com/office/drawing/2014/main" val="2507525786"/>
                    </a:ext>
                  </a:extLst>
                </a:gridCol>
                <a:gridCol w="2355733">
                  <a:extLst>
                    <a:ext uri="{9D8B030D-6E8A-4147-A177-3AD203B41FA5}">
                      <a16:colId xmlns:a16="http://schemas.microsoft.com/office/drawing/2014/main" val="4067795258"/>
                    </a:ext>
                  </a:extLst>
                </a:gridCol>
                <a:gridCol w="2252184">
                  <a:extLst>
                    <a:ext uri="{9D8B030D-6E8A-4147-A177-3AD203B41FA5}">
                      <a16:colId xmlns:a16="http://schemas.microsoft.com/office/drawing/2014/main" val="2209251039"/>
                    </a:ext>
                  </a:extLst>
                </a:gridCol>
              </a:tblGrid>
              <a:tr h="662156"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ognisk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świń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784976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718939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56422707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721101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5311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54389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25395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8447479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35360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9253285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61464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7868512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42248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0168339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3049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9090654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8110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995757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Razem </a:t>
                      </a:r>
                    </a:p>
                  </a:txBody>
                  <a:tcPr marL="9525" marR="9525" marT="9525" marB="0" anchor="ctr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527</a:t>
                      </a:r>
                    </a:p>
                  </a:txBody>
                  <a:tcPr marL="9525" marR="9525" marT="9525" marB="0" anchor="ctr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182286</a:t>
                      </a:r>
                    </a:p>
                  </a:txBody>
                  <a:tcPr marL="9525" marR="9525" marT="9525" marB="0" anchor="ctr"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29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86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723312" cy="846931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Obroty handlu międzynarodowego wieprzowiną </a:t>
            </a:r>
            <a:b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latach 2006-2022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728786761"/>
              </p:ext>
            </p:extLst>
          </p:nvPr>
        </p:nvGraphicFramePr>
        <p:xfrm>
          <a:off x="539552" y="1556792"/>
          <a:ext cx="828092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27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2799" y="225945"/>
            <a:ext cx="8579296" cy="826792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 prosiąt i warchlaków do </a:t>
            </a: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Polski w latach 2006-2020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Wykres 7"/>
          <p:cNvGraphicFramePr/>
          <p:nvPr>
            <p:extLst>
              <p:ext uri="{D42A27DB-BD31-4B8C-83A1-F6EECF244321}">
                <p14:modId xmlns:p14="http://schemas.microsoft.com/office/powerpoint/2010/main" val="63743697"/>
              </p:ext>
            </p:extLst>
          </p:nvPr>
        </p:nvGraphicFramePr>
        <p:xfrm>
          <a:off x="452799" y="1700808"/>
          <a:ext cx="8079641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07288" cy="846931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Bariery rozwoju produkcji żywca wieprzowego w Polsce </a:t>
            </a:r>
            <a:endParaRPr lang="pl-PL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539552" y="1700808"/>
            <a:ext cx="8424936" cy="4602733"/>
          </a:xfrm>
        </p:spPr>
        <p:txBody>
          <a:bodyPr/>
          <a:lstStyle/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długotrwałe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procedury administracyjne związane z uzyskaniem pozwoleń na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inwestycje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w budynki inwentarskie dla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zagrożenie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chorobami zakaźnymi i wynikająca z tego konieczność szczególnej ochrony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polegającej na </a:t>
            </a:r>
            <a:r>
              <a:rPr lang="pl-PL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bioasekuracji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rosnące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wymagania w zakresie dobrostanu zwierząt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prowadzące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do wzrostu kosztów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produkcji;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bariery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środowiskowe związane są z warunkiem zagospodarowania 70% odchodów z chowu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 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bariery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organizacyjne wynikające z bardzo ni­skiego poziomu koncentracji chowu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bardzo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niski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stopień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integracji, zarówno poziomej, jak i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pio­nowej w łańcuchach dostaw wieprzowiny;</a:t>
            </a:r>
          </a:p>
          <a:p>
            <a:pPr lvl="0">
              <a:spcBef>
                <a:spcPts val="1200"/>
              </a:spcBef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oraz wyższe koszty chowu trzody chlewnej i brak opłacalności produkcji żywca wieprzowego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541136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Najważniejsze kierunki działań na rynku żywca wieprzowego w Polsce</a:t>
            </a:r>
            <a:endParaRPr lang="pl-PL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53072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wolnienie kraju od Afrykańskiego Pomoru Świń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ograniczenie barier administracyjnych w zakresie powstawania gospodarstw o dużej skali produkcji;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profesjonalnie prowadzonych gospodarstwa o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dużej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skali produkcji;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pogłębiona specjalizacja go­spodarstw, polegająca na oddzielnym prowadzeniu produkcji prosiąt (do około 25 kg) i tuczu do masy ubojowej;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pozioma integracja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producentów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żywca wieprzowego poprzez tworzenie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 organizacji producentów;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integracja pionowa podmiotów w łańcuchach dostaw wieprzowiny;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podejście systemowe do organizacji rynku żywca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wieprzowego; 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opracowanie i przyjęcie strategii rozwoju sektora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promocja polskiej wieprzowiny i poszukiwanie nowych rynków zbytu;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015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5"/>
          <p:cNvSpPr txBox="1">
            <a:spLocks noChangeArrowheads="1"/>
          </p:cNvSpPr>
          <p:nvPr/>
        </p:nvSpPr>
        <p:spPr bwMode="auto">
          <a:xfrm>
            <a:off x="1115616" y="3140968"/>
            <a:ext cx="7326304" cy="2590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hab. inż. Elżbieta Szymańska, prof. SGGW</a:t>
            </a:r>
          </a:p>
          <a:p>
            <a:pPr algn="ctr">
              <a:lnSpc>
                <a:spcPct val="150000"/>
              </a:lnSpc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Instytut Ekonomii i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Finansów</a:t>
            </a:r>
          </a:p>
          <a:p>
            <a:pPr algn="ctr">
              <a:lnSpc>
                <a:spcPct val="150000"/>
              </a:lnSpc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Katedra Logistyki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l-PL" altLang="en-US" sz="1500" dirty="0">
              <a:solidFill>
                <a:srgbClr val="004811"/>
              </a:solidFill>
            </a:endParaRP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tel. (+48) 22 59 342 27</a:t>
            </a: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e-mail: elzbieta_szymanska@sggw.edu.pl</a:t>
            </a: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l-PL" altLang="en-US" sz="1500" b="1" dirty="0">
              <a:solidFill>
                <a:srgbClr val="004811"/>
              </a:solidFill>
            </a:endParaRP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ul. </a:t>
            </a:r>
            <a:r>
              <a:rPr lang="pl-PL" altLang="en-US" sz="1500" b="1" dirty="0" err="1">
                <a:solidFill>
                  <a:srgbClr val="004811"/>
                </a:solidFill>
              </a:rPr>
              <a:t>Nowoursynwska</a:t>
            </a:r>
            <a:r>
              <a:rPr lang="pl-PL" altLang="en-US" sz="1500" b="1" dirty="0">
                <a:solidFill>
                  <a:srgbClr val="004811"/>
                </a:solidFill>
              </a:rPr>
              <a:t> 166</a:t>
            </a: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02-787 Warszawa</a:t>
            </a:r>
          </a:p>
        </p:txBody>
      </p:sp>
      <p:sp>
        <p:nvSpPr>
          <p:cNvPr id="5" name="Rectangle 1"/>
          <p:cNvSpPr txBox="1">
            <a:spLocks noGrp="1" noChangeArrowheads="1"/>
          </p:cNvSpPr>
          <p:nvPr>
            <p:ph type="title"/>
          </p:nvPr>
        </p:nvSpPr>
        <p:spPr>
          <a:xfrm>
            <a:off x="735976" y="1628801"/>
            <a:ext cx="8229600" cy="936104"/>
          </a:xfrm>
          <a:prstGeom prst="rect">
            <a:avLst/>
          </a:prstGeom>
        </p:spPr>
        <p:txBody>
          <a:bodyPr lIns="82945" tIns="23430" rIns="82945" bIns="41473"/>
          <a:lstStyle/>
          <a:p>
            <a:pPr algn="ctr">
              <a:lnSpc>
                <a:spcPct val="95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  <a:defRPr/>
            </a:pPr>
            <a:r>
              <a:rPr lang="pl-PL" sz="3200" b="1" kern="0" dirty="0">
                <a:solidFill>
                  <a:srgbClr val="00441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Dziękuję za uwagę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2B527371-FF55-CD42-B8DB-04C5921AC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8393"/>
            <a:ext cx="1198196" cy="1199879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4D11012-63F6-9C46-86A7-1DE9A97AC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188640"/>
            <a:ext cx="1874706" cy="11998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180021252"/>
              </p:ext>
            </p:extLst>
          </p:nvPr>
        </p:nvGraphicFramePr>
        <p:xfrm>
          <a:off x="539552" y="1862137"/>
          <a:ext cx="8352928" cy="459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Pogłowie trzody chlewnej i loch w Polsce </a:t>
            </a: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latach </a:t>
            </a: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2010-2022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64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7931224" cy="1062955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Produkcja </a:t>
            </a: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żywca wieprzowego i ubój trzody chlewnej w Polsce a latach 2006-2022</a:t>
            </a:r>
          </a:p>
        </p:txBody>
      </p:sp>
      <p:sp>
        <p:nvSpPr>
          <p:cNvPr id="8" name="AutoShape 6" descr="Bezpieczeństwo żywności we wspólnotowych przepisach prawnych. – Carpe Diem  – doradztwo praw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1614454563"/>
              </p:ext>
            </p:extLst>
          </p:nvPr>
        </p:nvGraphicFramePr>
        <p:xfrm>
          <a:off x="457200" y="1844824"/>
          <a:ext cx="836327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548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Liczba gospodarstw z chowem trzody chlewnej</a:t>
            </a:r>
          </a:p>
        </p:txBody>
      </p:sp>
      <p:graphicFrame>
        <p:nvGraphicFramePr>
          <p:cNvPr id="3" name="Wykres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8944116"/>
              </p:ext>
            </p:extLst>
          </p:nvPr>
        </p:nvGraphicFramePr>
        <p:xfrm>
          <a:off x="755576" y="1772816"/>
          <a:ext cx="777686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1592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 bwMode="auto">
          <a:xfrm>
            <a:off x="457200" y="277813"/>
            <a:ext cx="8229600" cy="91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gospodarstw z trzodą chlewną według skali chowu</a:t>
            </a:r>
            <a:endParaRPr lang="pl-PL" sz="2400" b="1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Wykres 9"/>
          <p:cNvGraphicFramePr/>
          <p:nvPr>
            <p:extLst>
              <p:ext uri="{D42A27DB-BD31-4B8C-83A1-F6EECF244321}">
                <p14:modId xmlns:p14="http://schemas.microsoft.com/office/powerpoint/2010/main" val="4085723609"/>
              </p:ext>
            </p:extLst>
          </p:nvPr>
        </p:nvGraphicFramePr>
        <p:xfrm>
          <a:off x="611560" y="1628800"/>
          <a:ext cx="81472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163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pogłowia trzody chlewnej według skali </a:t>
            </a:r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chowu w gospodarstwach</a:t>
            </a:r>
            <a:endParaRPr lang="pl-PL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2086518129"/>
              </p:ext>
            </p:extLst>
          </p:nvPr>
        </p:nvGraphicFramePr>
        <p:xfrm>
          <a:off x="755576" y="1772816"/>
          <a:ext cx="763284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670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pogłowia trzody chlewnej w Polsce </a:t>
            </a:r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roku </a:t>
            </a:r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746588142"/>
              </p:ext>
            </p:extLst>
          </p:nvPr>
        </p:nvGraphicFramePr>
        <p:xfrm>
          <a:off x="827584" y="1772816"/>
          <a:ext cx="720080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655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277813"/>
            <a:ext cx="8784976" cy="774923"/>
          </a:xfrm>
        </p:spPr>
        <p:txBody>
          <a:bodyPr/>
          <a:lstStyle/>
          <a:p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Grupy producentów trzody chlewnej w Polsce w 2023 roku </a:t>
            </a:r>
            <a:endParaRPr lang="pl-PL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2005"/>
              </p:ext>
            </p:extLst>
          </p:nvPr>
        </p:nvGraphicFramePr>
        <p:xfrm>
          <a:off x="899590" y="1484790"/>
          <a:ext cx="6984778" cy="4824529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3136352">
                  <a:extLst>
                    <a:ext uri="{9D8B030D-6E8A-4147-A177-3AD203B41FA5}">
                      <a16:colId xmlns:a16="http://schemas.microsoft.com/office/drawing/2014/main" val="2488606557"/>
                    </a:ext>
                  </a:extLst>
                </a:gridCol>
                <a:gridCol w="1707166">
                  <a:extLst>
                    <a:ext uri="{9D8B030D-6E8A-4147-A177-3AD203B41FA5}">
                      <a16:colId xmlns:a16="http://schemas.microsoft.com/office/drawing/2014/main" val="1674054505"/>
                    </a:ext>
                  </a:extLst>
                </a:gridCol>
                <a:gridCol w="2141260">
                  <a:extLst>
                    <a:ext uri="{9D8B030D-6E8A-4147-A177-3AD203B41FA5}">
                      <a16:colId xmlns:a16="http://schemas.microsoft.com/office/drawing/2014/main" val="2363159808"/>
                    </a:ext>
                  </a:extLst>
                </a:gridCol>
              </a:tblGrid>
              <a:tr h="49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Województwa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Liczba grup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Liczba członków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75359827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dolnośląskie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5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415903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kujawsko-pomorskie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699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35829891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lubelskie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15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89037700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lubuskie</a:t>
                      </a:r>
                      <a:endParaRPr lang="pl-P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15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87105022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łódzkie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93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527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98111006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małopolskie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44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97683619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mazowieckie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37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318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71206107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opolskie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19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140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9813545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podkarpackie 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82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46336458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podlaskie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13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47818949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pomorskie</a:t>
                      </a:r>
                      <a:endParaRPr lang="pl-P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200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10649776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śląskie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6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85554562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świętokrzyskie 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4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69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37216969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warmińsko mazurskie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3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48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8231420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wielkopolskie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160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1092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9231535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zachodniopomorskie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6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33545117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Razem 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404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3279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435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574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277813"/>
            <a:ext cx="8003232" cy="990947"/>
          </a:xfrm>
        </p:spPr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Afrykański </a:t>
            </a:r>
            <a:r>
              <a:rPr lang="pl-PL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pomór świń </a:t>
            </a:r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pl-PL" sz="2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African</a:t>
            </a:r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Swine</a:t>
            </a:r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Fever - ASF)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72816"/>
            <a:ext cx="5544616" cy="459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8521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1">
  <a:themeElements>
    <a:clrScheme name="Poziom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Poziom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ziom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ziom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ziom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</TotalTime>
  <Words>582</Words>
  <Application>Microsoft Office PowerPoint</Application>
  <PresentationFormat>Pokaz na ekranie (4:3)</PresentationFormat>
  <Paragraphs>146</Paragraphs>
  <Slides>15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2" baseType="lpstr">
      <vt:lpstr>Arial</vt:lpstr>
      <vt:lpstr>Calibri</vt:lpstr>
      <vt:lpstr>Garamond</vt:lpstr>
      <vt:lpstr>Times New Roman</vt:lpstr>
      <vt:lpstr>Verdana</vt:lpstr>
      <vt:lpstr>Wingdings</vt:lpstr>
      <vt:lpstr>Motyw1</vt:lpstr>
      <vt:lpstr>Dr hab. inż. Elżbieta Szymańska, prof. SGGW Instytut Ekonomii i Finansów Katedra Logistyki</vt:lpstr>
      <vt:lpstr>Pogłowie trzody chlewnej i loch w Polsce  w latach 2010-2022</vt:lpstr>
      <vt:lpstr>Produkcja żywca wieprzowego i ubój trzody chlewnej w Polsce a latach 2006-2022</vt:lpstr>
      <vt:lpstr>Liczba gospodarstw z chowem trzody chlewnej</vt:lpstr>
      <vt:lpstr>Prezentacja programu PowerPoint</vt:lpstr>
      <vt:lpstr>Struktura pogłowia trzody chlewnej według skali chowu w gospodarstwach</vt:lpstr>
      <vt:lpstr>Struktura pogłowia trzody chlewnej w Polsce  w 2023 roku </vt:lpstr>
      <vt:lpstr>Grupy producentów trzody chlewnej w Polsce w 2023 roku </vt:lpstr>
      <vt:lpstr>Afrykański pomór świń (African Swine Fever - ASF)</vt:lpstr>
      <vt:lpstr>Ogniska ASF w Polsce w latach 2014-2023</vt:lpstr>
      <vt:lpstr>Obroty handlu międzynarodowego wieprzowiną  w latach 2006-2022</vt:lpstr>
      <vt:lpstr>Import prosiąt i warchlaków do Polski w latach 2006-2020</vt:lpstr>
      <vt:lpstr>Bariery rozwoju produkcji żywca wieprzowego w Polsce </vt:lpstr>
      <vt:lpstr>Najważniejsze kierunki działań na rynku żywca wieprzowego w Polsce</vt:lpstr>
      <vt:lpstr>Dziękuję za uwagę</vt:lpstr>
    </vt:vector>
  </TitlesOfParts>
  <Company>SGGW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Elżbieta Szymańska</dc:creator>
  <cp:lastModifiedBy>Elżbieta Szymańska</cp:lastModifiedBy>
  <cp:revision>88</cp:revision>
  <dcterms:created xsi:type="dcterms:W3CDTF">2012-09-04T11:02:29Z</dcterms:created>
  <dcterms:modified xsi:type="dcterms:W3CDTF">2023-09-19T20:51:30Z</dcterms:modified>
</cp:coreProperties>
</file>