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9" r:id="rId3"/>
    <p:sldId id="258" r:id="rId4"/>
    <p:sldId id="259" r:id="rId5"/>
    <p:sldId id="260" r:id="rId6"/>
    <p:sldId id="261" r:id="rId7"/>
    <p:sldId id="267" r:id="rId8"/>
    <p:sldId id="262" r:id="rId9"/>
    <p:sldId id="263" r:id="rId10"/>
    <p:sldId id="265" r:id="rId11"/>
    <p:sldId id="264" r:id="rId12"/>
    <p:sldId id="266" r:id="rId13"/>
    <p:sldId id="268" r:id="rId14"/>
    <p:sldId id="270" r:id="rId15"/>
    <p:sldId id="271" r:id="rId16"/>
  </p:sldIdLst>
  <p:sldSz cx="9144000" cy="6858000" type="screen4x3"/>
  <p:notesSz cx="6858000" cy="9144000"/>
  <p:defaultTextStyle>
    <a:defPPr>
      <a:defRPr lang="pl-PL"/>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33"/>
    <a:srgbClr val="003300"/>
    <a:srgbClr val="33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p:cViewPr varScale="1">
        <p:scale>
          <a:sx n="85" d="100"/>
          <a:sy n="85" d="100"/>
        </p:scale>
        <p:origin x="1406"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A42A3B9-3ACE-4595-97B4-E76144283D6C}"/>
              </a:ext>
            </a:extLst>
          </p:cNvPr>
          <p:cNvSpPr>
            <a:spLocks noGrp="1"/>
          </p:cNvSpPr>
          <p:nvPr>
            <p:ph type="ctrTitle"/>
          </p:nvPr>
        </p:nvSpPr>
        <p:spPr>
          <a:xfrm>
            <a:off x="1143000" y="1122363"/>
            <a:ext cx="6858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D15D4A24-3823-411A-BD14-A82F7A0311A3}"/>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CDEB5D8A-B1D4-4899-B701-0DB49BB06ED4}"/>
              </a:ext>
            </a:extLst>
          </p:cNvPr>
          <p:cNvSpPr>
            <a:spLocks noGrp="1"/>
          </p:cNvSpPr>
          <p:nvPr>
            <p:ph type="dt" sz="half" idx="10"/>
          </p:nvPr>
        </p:nvSpPr>
        <p:spPr/>
        <p:txBody>
          <a:bodyPr/>
          <a:lstStyle>
            <a:lvl1pPr>
              <a:defRPr/>
            </a:lvl1pPr>
          </a:lstStyle>
          <a:p>
            <a:endParaRPr lang="pl-PL" altLang="pl-PL"/>
          </a:p>
        </p:txBody>
      </p:sp>
      <p:sp>
        <p:nvSpPr>
          <p:cNvPr id="5" name="Symbol zastępczy stopki 4">
            <a:extLst>
              <a:ext uri="{FF2B5EF4-FFF2-40B4-BE49-F238E27FC236}">
                <a16:creationId xmlns:a16="http://schemas.microsoft.com/office/drawing/2014/main" id="{0C3DD970-B0AD-4BA6-8644-0B1A20F74B69}"/>
              </a:ext>
            </a:extLst>
          </p:cNvPr>
          <p:cNvSpPr>
            <a:spLocks noGrp="1"/>
          </p:cNvSpPr>
          <p:nvPr>
            <p:ph type="ftr" sz="quarter" idx="11"/>
          </p:nvPr>
        </p:nvSpPr>
        <p:spPr/>
        <p:txBody>
          <a:bodyPr/>
          <a:lstStyle>
            <a:lvl1pPr>
              <a:defRPr/>
            </a:lvl1pPr>
          </a:lstStyle>
          <a:p>
            <a:endParaRPr lang="pl-PL" altLang="pl-PL"/>
          </a:p>
        </p:txBody>
      </p:sp>
      <p:sp>
        <p:nvSpPr>
          <p:cNvPr id="6" name="Symbol zastępczy numeru slajdu 5">
            <a:extLst>
              <a:ext uri="{FF2B5EF4-FFF2-40B4-BE49-F238E27FC236}">
                <a16:creationId xmlns:a16="http://schemas.microsoft.com/office/drawing/2014/main" id="{EB066507-0C37-4757-A530-A9C1EFB6CE0C}"/>
              </a:ext>
            </a:extLst>
          </p:cNvPr>
          <p:cNvSpPr>
            <a:spLocks noGrp="1"/>
          </p:cNvSpPr>
          <p:nvPr>
            <p:ph type="sldNum" sz="quarter" idx="12"/>
          </p:nvPr>
        </p:nvSpPr>
        <p:spPr/>
        <p:txBody>
          <a:bodyPr/>
          <a:lstStyle>
            <a:lvl1pPr>
              <a:defRPr/>
            </a:lvl1pPr>
          </a:lstStyle>
          <a:p>
            <a:fld id="{3F4019DD-7357-41C4-A62C-6DB7DC2621FB}" type="slidenum">
              <a:rPr lang="pl-PL" altLang="pl-PL"/>
              <a:pPr/>
              <a:t>‹#›</a:t>
            </a:fld>
            <a:endParaRPr lang="pl-PL" altLang="pl-PL"/>
          </a:p>
        </p:txBody>
      </p:sp>
    </p:spTree>
    <p:extLst>
      <p:ext uri="{BB962C8B-B14F-4D97-AF65-F5344CB8AC3E}">
        <p14:creationId xmlns:p14="http://schemas.microsoft.com/office/powerpoint/2010/main" val="2063822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B6D6957-6EC5-49F6-9256-80C0A11F6588}"/>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7427F73F-5202-4369-AB80-91ECB5861645}"/>
              </a:ext>
            </a:extLst>
          </p:cNvPr>
          <p:cNvSpPr>
            <a:spLocks noGrp="1"/>
          </p:cNvSpPr>
          <p:nvPr>
            <p:ph type="body" orient="vert" idx="1"/>
          </p:nvPr>
        </p:nvSpPr>
        <p:spPr/>
        <p:txBody>
          <a:bodyPr vert="eaVert"/>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121C3E0C-1B44-42D5-AEC7-D151D0228C5E}"/>
              </a:ext>
            </a:extLst>
          </p:cNvPr>
          <p:cNvSpPr>
            <a:spLocks noGrp="1"/>
          </p:cNvSpPr>
          <p:nvPr>
            <p:ph type="dt" sz="half" idx="10"/>
          </p:nvPr>
        </p:nvSpPr>
        <p:spPr/>
        <p:txBody>
          <a:bodyPr/>
          <a:lstStyle>
            <a:lvl1pPr>
              <a:defRPr/>
            </a:lvl1pPr>
          </a:lstStyle>
          <a:p>
            <a:endParaRPr lang="pl-PL" altLang="pl-PL"/>
          </a:p>
        </p:txBody>
      </p:sp>
      <p:sp>
        <p:nvSpPr>
          <p:cNvPr id="5" name="Symbol zastępczy stopki 4">
            <a:extLst>
              <a:ext uri="{FF2B5EF4-FFF2-40B4-BE49-F238E27FC236}">
                <a16:creationId xmlns:a16="http://schemas.microsoft.com/office/drawing/2014/main" id="{63D35665-D7EE-491D-B5C5-E0213B041C3D}"/>
              </a:ext>
            </a:extLst>
          </p:cNvPr>
          <p:cNvSpPr>
            <a:spLocks noGrp="1"/>
          </p:cNvSpPr>
          <p:nvPr>
            <p:ph type="ftr" sz="quarter" idx="11"/>
          </p:nvPr>
        </p:nvSpPr>
        <p:spPr/>
        <p:txBody>
          <a:bodyPr/>
          <a:lstStyle>
            <a:lvl1pPr>
              <a:defRPr/>
            </a:lvl1pPr>
          </a:lstStyle>
          <a:p>
            <a:endParaRPr lang="pl-PL" altLang="pl-PL"/>
          </a:p>
        </p:txBody>
      </p:sp>
      <p:sp>
        <p:nvSpPr>
          <p:cNvPr id="6" name="Symbol zastępczy numeru slajdu 5">
            <a:extLst>
              <a:ext uri="{FF2B5EF4-FFF2-40B4-BE49-F238E27FC236}">
                <a16:creationId xmlns:a16="http://schemas.microsoft.com/office/drawing/2014/main" id="{350C7512-D75F-4F86-8966-A76B03D80FB3}"/>
              </a:ext>
            </a:extLst>
          </p:cNvPr>
          <p:cNvSpPr>
            <a:spLocks noGrp="1"/>
          </p:cNvSpPr>
          <p:nvPr>
            <p:ph type="sldNum" sz="quarter" idx="12"/>
          </p:nvPr>
        </p:nvSpPr>
        <p:spPr/>
        <p:txBody>
          <a:bodyPr/>
          <a:lstStyle>
            <a:lvl1pPr>
              <a:defRPr/>
            </a:lvl1pPr>
          </a:lstStyle>
          <a:p>
            <a:fld id="{71D2DA89-C2AC-4EC5-B3F3-4EBB8EFA814E}" type="slidenum">
              <a:rPr lang="pl-PL" altLang="pl-PL"/>
              <a:pPr/>
              <a:t>‹#›</a:t>
            </a:fld>
            <a:endParaRPr lang="pl-PL" altLang="pl-PL"/>
          </a:p>
        </p:txBody>
      </p:sp>
    </p:spTree>
    <p:extLst>
      <p:ext uri="{BB962C8B-B14F-4D97-AF65-F5344CB8AC3E}">
        <p14:creationId xmlns:p14="http://schemas.microsoft.com/office/powerpoint/2010/main" val="1924833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9E609ED8-DEF0-4049-B3D5-FEFCE8499F77}"/>
              </a:ext>
            </a:extLst>
          </p:cNvPr>
          <p:cNvSpPr>
            <a:spLocks noGrp="1"/>
          </p:cNvSpPr>
          <p:nvPr>
            <p:ph type="title" orient="vert"/>
          </p:nvPr>
        </p:nvSpPr>
        <p:spPr>
          <a:xfrm>
            <a:off x="6629400" y="274638"/>
            <a:ext cx="2057400" cy="5851525"/>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D51C86E5-2AE5-418D-BF64-931F45FA6DBF}"/>
              </a:ext>
            </a:extLst>
          </p:cNvPr>
          <p:cNvSpPr>
            <a:spLocks noGrp="1"/>
          </p:cNvSpPr>
          <p:nvPr>
            <p:ph type="body" orient="vert" idx="1"/>
          </p:nvPr>
        </p:nvSpPr>
        <p:spPr>
          <a:xfrm>
            <a:off x="457200" y="274638"/>
            <a:ext cx="6019800" cy="5851525"/>
          </a:xfrm>
        </p:spPr>
        <p:txBody>
          <a:bodyPr vert="eaVert"/>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5814F099-67BB-4C27-A25C-23B09604839F}"/>
              </a:ext>
            </a:extLst>
          </p:cNvPr>
          <p:cNvSpPr>
            <a:spLocks noGrp="1"/>
          </p:cNvSpPr>
          <p:nvPr>
            <p:ph type="dt" sz="half" idx="10"/>
          </p:nvPr>
        </p:nvSpPr>
        <p:spPr/>
        <p:txBody>
          <a:bodyPr/>
          <a:lstStyle>
            <a:lvl1pPr>
              <a:defRPr/>
            </a:lvl1pPr>
          </a:lstStyle>
          <a:p>
            <a:endParaRPr lang="pl-PL" altLang="pl-PL"/>
          </a:p>
        </p:txBody>
      </p:sp>
      <p:sp>
        <p:nvSpPr>
          <p:cNvPr id="5" name="Symbol zastępczy stopki 4">
            <a:extLst>
              <a:ext uri="{FF2B5EF4-FFF2-40B4-BE49-F238E27FC236}">
                <a16:creationId xmlns:a16="http://schemas.microsoft.com/office/drawing/2014/main" id="{67F6C7BA-1980-47B8-890E-6E85CA1A22EF}"/>
              </a:ext>
            </a:extLst>
          </p:cNvPr>
          <p:cNvSpPr>
            <a:spLocks noGrp="1"/>
          </p:cNvSpPr>
          <p:nvPr>
            <p:ph type="ftr" sz="quarter" idx="11"/>
          </p:nvPr>
        </p:nvSpPr>
        <p:spPr/>
        <p:txBody>
          <a:bodyPr/>
          <a:lstStyle>
            <a:lvl1pPr>
              <a:defRPr/>
            </a:lvl1pPr>
          </a:lstStyle>
          <a:p>
            <a:endParaRPr lang="pl-PL" altLang="pl-PL"/>
          </a:p>
        </p:txBody>
      </p:sp>
      <p:sp>
        <p:nvSpPr>
          <p:cNvPr id="6" name="Symbol zastępczy numeru slajdu 5">
            <a:extLst>
              <a:ext uri="{FF2B5EF4-FFF2-40B4-BE49-F238E27FC236}">
                <a16:creationId xmlns:a16="http://schemas.microsoft.com/office/drawing/2014/main" id="{97114B3F-F860-4DAC-9F74-F31ED7300BB0}"/>
              </a:ext>
            </a:extLst>
          </p:cNvPr>
          <p:cNvSpPr>
            <a:spLocks noGrp="1"/>
          </p:cNvSpPr>
          <p:nvPr>
            <p:ph type="sldNum" sz="quarter" idx="12"/>
          </p:nvPr>
        </p:nvSpPr>
        <p:spPr/>
        <p:txBody>
          <a:bodyPr/>
          <a:lstStyle>
            <a:lvl1pPr>
              <a:defRPr/>
            </a:lvl1pPr>
          </a:lstStyle>
          <a:p>
            <a:fld id="{F96D2BBF-FC1D-4E81-9B67-C7469563E9FC}" type="slidenum">
              <a:rPr lang="pl-PL" altLang="pl-PL"/>
              <a:pPr/>
              <a:t>‹#›</a:t>
            </a:fld>
            <a:endParaRPr lang="pl-PL" altLang="pl-PL"/>
          </a:p>
        </p:txBody>
      </p:sp>
    </p:spTree>
    <p:extLst>
      <p:ext uri="{BB962C8B-B14F-4D97-AF65-F5344CB8AC3E}">
        <p14:creationId xmlns:p14="http://schemas.microsoft.com/office/powerpoint/2010/main" val="19411473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Zawartość">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3968CC51-2B03-483D-B0C2-20225D2895B4}"/>
              </a:ext>
            </a:extLst>
          </p:cNvPr>
          <p:cNvSpPr>
            <a:spLocks noGrp="1"/>
          </p:cNvSpPr>
          <p:nvPr>
            <p:ph/>
          </p:nvPr>
        </p:nvSpPr>
        <p:spPr>
          <a:xfrm>
            <a:off x="457200" y="274638"/>
            <a:ext cx="8229600" cy="5851525"/>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3" name="Symbol zastępczy daty 2">
            <a:extLst>
              <a:ext uri="{FF2B5EF4-FFF2-40B4-BE49-F238E27FC236}">
                <a16:creationId xmlns:a16="http://schemas.microsoft.com/office/drawing/2014/main" id="{C36DF878-D4A5-4014-AE14-730EEA025A6B}"/>
              </a:ext>
            </a:extLst>
          </p:cNvPr>
          <p:cNvSpPr>
            <a:spLocks noGrp="1"/>
          </p:cNvSpPr>
          <p:nvPr>
            <p:ph type="dt" sz="half" idx="10"/>
          </p:nvPr>
        </p:nvSpPr>
        <p:spPr>
          <a:xfrm>
            <a:off x="457200" y="6245225"/>
            <a:ext cx="2133600" cy="476250"/>
          </a:xfrm>
        </p:spPr>
        <p:txBody>
          <a:bodyPr/>
          <a:lstStyle>
            <a:lvl1pPr>
              <a:defRPr/>
            </a:lvl1pPr>
          </a:lstStyle>
          <a:p>
            <a:endParaRPr lang="pl-PL" altLang="pl-PL"/>
          </a:p>
        </p:txBody>
      </p:sp>
      <p:sp>
        <p:nvSpPr>
          <p:cNvPr id="4" name="Symbol zastępczy stopki 3">
            <a:extLst>
              <a:ext uri="{FF2B5EF4-FFF2-40B4-BE49-F238E27FC236}">
                <a16:creationId xmlns:a16="http://schemas.microsoft.com/office/drawing/2014/main" id="{03007284-7AA1-4ACC-8817-7567333FD50A}"/>
              </a:ext>
            </a:extLst>
          </p:cNvPr>
          <p:cNvSpPr>
            <a:spLocks noGrp="1"/>
          </p:cNvSpPr>
          <p:nvPr>
            <p:ph type="ftr" sz="quarter" idx="11"/>
          </p:nvPr>
        </p:nvSpPr>
        <p:spPr>
          <a:xfrm>
            <a:off x="3124200" y="6245225"/>
            <a:ext cx="2895600" cy="476250"/>
          </a:xfrm>
        </p:spPr>
        <p:txBody>
          <a:bodyPr/>
          <a:lstStyle>
            <a:lvl1pPr>
              <a:defRPr/>
            </a:lvl1pPr>
          </a:lstStyle>
          <a:p>
            <a:endParaRPr lang="pl-PL" altLang="pl-PL"/>
          </a:p>
        </p:txBody>
      </p:sp>
      <p:sp>
        <p:nvSpPr>
          <p:cNvPr id="5" name="Symbol zastępczy numeru slajdu 4">
            <a:extLst>
              <a:ext uri="{FF2B5EF4-FFF2-40B4-BE49-F238E27FC236}">
                <a16:creationId xmlns:a16="http://schemas.microsoft.com/office/drawing/2014/main" id="{752B278C-F2A1-41C7-8894-C2C3F374E1DF}"/>
              </a:ext>
            </a:extLst>
          </p:cNvPr>
          <p:cNvSpPr>
            <a:spLocks noGrp="1"/>
          </p:cNvSpPr>
          <p:nvPr>
            <p:ph type="sldNum" sz="quarter" idx="12"/>
          </p:nvPr>
        </p:nvSpPr>
        <p:spPr>
          <a:xfrm>
            <a:off x="6553200" y="6245225"/>
            <a:ext cx="2133600" cy="476250"/>
          </a:xfrm>
        </p:spPr>
        <p:txBody>
          <a:bodyPr/>
          <a:lstStyle>
            <a:lvl1pPr>
              <a:defRPr/>
            </a:lvl1pPr>
          </a:lstStyle>
          <a:p>
            <a:fld id="{BB119916-0D1F-4071-A684-6E23A4CABE47}" type="slidenum">
              <a:rPr lang="pl-PL" altLang="pl-PL"/>
              <a:pPr/>
              <a:t>‹#›</a:t>
            </a:fld>
            <a:endParaRPr lang="pl-PL" altLang="pl-PL"/>
          </a:p>
        </p:txBody>
      </p:sp>
    </p:spTree>
    <p:extLst>
      <p:ext uri="{BB962C8B-B14F-4D97-AF65-F5344CB8AC3E}">
        <p14:creationId xmlns:p14="http://schemas.microsoft.com/office/powerpoint/2010/main" val="2652438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09E982-1BFD-4C8D-BAE2-F6A0DB43141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6AC85AFF-3D89-45C5-A83F-14CF0C3B99B3}"/>
              </a:ext>
            </a:extLst>
          </p:cNvPr>
          <p:cNvSpPr>
            <a:spLocks noGrp="1"/>
          </p:cNvSpPr>
          <p:nvPr>
            <p:ph idx="1"/>
          </p:nvPr>
        </p:nvSpPr>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02A3500-5989-46C5-BA7E-6652CD810027}"/>
              </a:ext>
            </a:extLst>
          </p:cNvPr>
          <p:cNvSpPr>
            <a:spLocks noGrp="1"/>
          </p:cNvSpPr>
          <p:nvPr>
            <p:ph type="dt" sz="half" idx="10"/>
          </p:nvPr>
        </p:nvSpPr>
        <p:spPr/>
        <p:txBody>
          <a:bodyPr/>
          <a:lstStyle>
            <a:lvl1pPr>
              <a:defRPr/>
            </a:lvl1pPr>
          </a:lstStyle>
          <a:p>
            <a:endParaRPr lang="pl-PL" altLang="pl-PL"/>
          </a:p>
        </p:txBody>
      </p:sp>
      <p:sp>
        <p:nvSpPr>
          <p:cNvPr id="5" name="Symbol zastępczy stopki 4">
            <a:extLst>
              <a:ext uri="{FF2B5EF4-FFF2-40B4-BE49-F238E27FC236}">
                <a16:creationId xmlns:a16="http://schemas.microsoft.com/office/drawing/2014/main" id="{61A75126-C78C-4840-B07D-3377D9BB28D9}"/>
              </a:ext>
            </a:extLst>
          </p:cNvPr>
          <p:cNvSpPr>
            <a:spLocks noGrp="1"/>
          </p:cNvSpPr>
          <p:nvPr>
            <p:ph type="ftr" sz="quarter" idx="11"/>
          </p:nvPr>
        </p:nvSpPr>
        <p:spPr/>
        <p:txBody>
          <a:bodyPr/>
          <a:lstStyle>
            <a:lvl1pPr>
              <a:defRPr/>
            </a:lvl1pPr>
          </a:lstStyle>
          <a:p>
            <a:endParaRPr lang="pl-PL" altLang="pl-PL"/>
          </a:p>
        </p:txBody>
      </p:sp>
      <p:sp>
        <p:nvSpPr>
          <p:cNvPr id="6" name="Symbol zastępczy numeru slajdu 5">
            <a:extLst>
              <a:ext uri="{FF2B5EF4-FFF2-40B4-BE49-F238E27FC236}">
                <a16:creationId xmlns:a16="http://schemas.microsoft.com/office/drawing/2014/main" id="{C1AEEEF2-F6D3-4D7A-8AA1-7084DE2EF131}"/>
              </a:ext>
            </a:extLst>
          </p:cNvPr>
          <p:cNvSpPr>
            <a:spLocks noGrp="1"/>
          </p:cNvSpPr>
          <p:nvPr>
            <p:ph type="sldNum" sz="quarter" idx="12"/>
          </p:nvPr>
        </p:nvSpPr>
        <p:spPr/>
        <p:txBody>
          <a:bodyPr/>
          <a:lstStyle>
            <a:lvl1pPr>
              <a:defRPr/>
            </a:lvl1pPr>
          </a:lstStyle>
          <a:p>
            <a:fld id="{8982B3CE-30ED-4D8E-9086-99B9078A0C17}" type="slidenum">
              <a:rPr lang="pl-PL" altLang="pl-PL"/>
              <a:pPr/>
              <a:t>‹#›</a:t>
            </a:fld>
            <a:endParaRPr lang="pl-PL" altLang="pl-PL"/>
          </a:p>
        </p:txBody>
      </p:sp>
    </p:spTree>
    <p:extLst>
      <p:ext uri="{BB962C8B-B14F-4D97-AF65-F5344CB8AC3E}">
        <p14:creationId xmlns:p14="http://schemas.microsoft.com/office/powerpoint/2010/main" val="4292000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A4989E7-251A-48A5-83E4-5BFBECB6D890}"/>
              </a:ext>
            </a:extLst>
          </p:cNvPr>
          <p:cNvSpPr>
            <a:spLocks noGrp="1"/>
          </p:cNvSpPr>
          <p:nvPr>
            <p:ph type="title"/>
          </p:nvPr>
        </p:nvSpPr>
        <p:spPr>
          <a:xfrm>
            <a:off x="623888" y="1709738"/>
            <a:ext cx="78867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D92918E0-30DA-4035-BC9A-F563C8D69653}"/>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pl-PL"/>
              <a:t>Edytuj style wzorca tekstu</a:t>
            </a:r>
          </a:p>
        </p:txBody>
      </p:sp>
      <p:sp>
        <p:nvSpPr>
          <p:cNvPr id="4" name="Symbol zastępczy daty 3">
            <a:extLst>
              <a:ext uri="{FF2B5EF4-FFF2-40B4-BE49-F238E27FC236}">
                <a16:creationId xmlns:a16="http://schemas.microsoft.com/office/drawing/2014/main" id="{F0ABA2B3-4394-4D22-BFE5-853528E4F5F6}"/>
              </a:ext>
            </a:extLst>
          </p:cNvPr>
          <p:cNvSpPr>
            <a:spLocks noGrp="1"/>
          </p:cNvSpPr>
          <p:nvPr>
            <p:ph type="dt" sz="half" idx="10"/>
          </p:nvPr>
        </p:nvSpPr>
        <p:spPr/>
        <p:txBody>
          <a:bodyPr/>
          <a:lstStyle>
            <a:lvl1pPr>
              <a:defRPr/>
            </a:lvl1pPr>
          </a:lstStyle>
          <a:p>
            <a:endParaRPr lang="pl-PL" altLang="pl-PL"/>
          </a:p>
        </p:txBody>
      </p:sp>
      <p:sp>
        <p:nvSpPr>
          <p:cNvPr id="5" name="Symbol zastępczy stopki 4">
            <a:extLst>
              <a:ext uri="{FF2B5EF4-FFF2-40B4-BE49-F238E27FC236}">
                <a16:creationId xmlns:a16="http://schemas.microsoft.com/office/drawing/2014/main" id="{882E3B88-61F0-4CA2-85DC-564469F7D384}"/>
              </a:ext>
            </a:extLst>
          </p:cNvPr>
          <p:cNvSpPr>
            <a:spLocks noGrp="1"/>
          </p:cNvSpPr>
          <p:nvPr>
            <p:ph type="ftr" sz="quarter" idx="11"/>
          </p:nvPr>
        </p:nvSpPr>
        <p:spPr/>
        <p:txBody>
          <a:bodyPr/>
          <a:lstStyle>
            <a:lvl1pPr>
              <a:defRPr/>
            </a:lvl1pPr>
          </a:lstStyle>
          <a:p>
            <a:endParaRPr lang="pl-PL" altLang="pl-PL"/>
          </a:p>
        </p:txBody>
      </p:sp>
      <p:sp>
        <p:nvSpPr>
          <p:cNvPr id="6" name="Symbol zastępczy numeru slajdu 5">
            <a:extLst>
              <a:ext uri="{FF2B5EF4-FFF2-40B4-BE49-F238E27FC236}">
                <a16:creationId xmlns:a16="http://schemas.microsoft.com/office/drawing/2014/main" id="{866C7EFB-495D-4D1A-93B3-E1567EDE5396}"/>
              </a:ext>
            </a:extLst>
          </p:cNvPr>
          <p:cNvSpPr>
            <a:spLocks noGrp="1"/>
          </p:cNvSpPr>
          <p:nvPr>
            <p:ph type="sldNum" sz="quarter" idx="12"/>
          </p:nvPr>
        </p:nvSpPr>
        <p:spPr/>
        <p:txBody>
          <a:bodyPr/>
          <a:lstStyle>
            <a:lvl1pPr>
              <a:defRPr/>
            </a:lvl1pPr>
          </a:lstStyle>
          <a:p>
            <a:fld id="{ADFDA256-B2DE-401E-86BC-236E48979E36}" type="slidenum">
              <a:rPr lang="pl-PL" altLang="pl-PL"/>
              <a:pPr/>
              <a:t>‹#›</a:t>
            </a:fld>
            <a:endParaRPr lang="pl-PL" altLang="pl-PL"/>
          </a:p>
        </p:txBody>
      </p:sp>
    </p:spTree>
    <p:extLst>
      <p:ext uri="{BB962C8B-B14F-4D97-AF65-F5344CB8AC3E}">
        <p14:creationId xmlns:p14="http://schemas.microsoft.com/office/powerpoint/2010/main" val="31706501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F0B016A-4F5A-42BE-8095-86DACC30F61A}"/>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D790F16C-AD4D-45EF-A404-57C1F6512EF8}"/>
              </a:ext>
            </a:extLst>
          </p:cNvPr>
          <p:cNvSpPr>
            <a:spLocks noGrp="1"/>
          </p:cNvSpPr>
          <p:nvPr>
            <p:ph sz="half" idx="1"/>
          </p:nvPr>
        </p:nvSpPr>
        <p:spPr>
          <a:xfrm>
            <a:off x="457200" y="1600200"/>
            <a:ext cx="4038600" cy="4525963"/>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C3408063-1560-42A0-9BD1-C5C379F84F85}"/>
              </a:ext>
            </a:extLst>
          </p:cNvPr>
          <p:cNvSpPr>
            <a:spLocks noGrp="1"/>
          </p:cNvSpPr>
          <p:nvPr>
            <p:ph sz="half" idx="2"/>
          </p:nvPr>
        </p:nvSpPr>
        <p:spPr>
          <a:xfrm>
            <a:off x="4648200" y="1600200"/>
            <a:ext cx="4038600" cy="4525963"/>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8F111AF6-E5D8-4924-89FB-FD6C6B89DED7}"/>
              </a:ext>
            </a:extLst>
          </p:cNvPr>
          <p:cNvSpPr>
            <a:spLocks noGrp="1"/>
          </p:cNvSpPr>
          <p:nvPr>
            <p:ph type="dt" sz="half" idx="10"/>
          </p:nvPr>
        </p:nvSpPr>
        <p:spPr/>
        <p:txBody>
          <a:bodyPr/>
          <a:lstStyle>
            <a:lvl1pPr>
              <a:defRPr/>
            </a:lvl1pPr>
          </a:lstStyle>
          <a:p>
            <a:endParaRPr lang="pl-PL" altLang="pl-PL"/>
          </a:p>
        </p:txBody>
      </p:sp>
      <p:sp>
        <p:nvSpPr>
          <p:cNvPr id="6" name="Symbol zastępczy stopki 5">
            <a:extLst>
              <a:ext uri="{FF2B5EF4-FFF2-40B4-BE49-F238E27FC236}">
                <a16:creationId xmlns:a16="http://schemas.microsoft.com/office/drawing/2014/main" id="{C14C11EC-5B96-4B34-BB19-87BAD7A9F785}"/>
              </a:ext>
            </a:extLst>
          </p:cNvPr>
          <p:cNvSpPr>
            <a:spLocks noGrp="1"/>
          </p:cNvSpPr>
          <p:nvPr>
            <p:ph type="ftr" sz="quarter" idx="11"/>
          </p:nvPr>
        </p:nvSpPr>
        <p:spPr/>
        <p:txBody>
          <a:bodyPr/>
          <a:lstStyle>
            <a:lvl1pPr>
              <a:defRPr/>
            </a:lvl1pPr>
          </a:lstStyle>
          <a:p>
            <a:endParaRPr lang="pl-PL" altLang="pl-PL"/>
          </a:p>
        </p:txBody>
      </p:sp>
      <p:sp>
        <p:nvSpPr>
          <p:cNvPr id="7" name="Symbol zastępczy numeru slajdu 6">
            <a:extLst>
              <a:ext uri="{FF2B5EF4-FFF2-40B4-BE49-F238E27FC236}">
                <a16:creationId xmlns:a16="http://schemas.microsoft.com/office/drawing/2014/main" id="{2411C6E7-2766-4AC9-BABD-A02DA5D948C9}"/>
              </a:ext>
            </a:extLst>
          </p:cNvPr>
          <p:cNvSpPr>
            <a:spLocks noGrp="1"/>
          </p:cNvSpPr>
          <p:nvPr>
            <p:ph type="sldNum" sz="quarter" idx="12"/>
          </p:nvPr>
        </p:nvSpPr>
        <p:spPr/>
        <p:txBody>
          <a:bodyPr/>
          <a:lstStyle>
            <a:lvl1pPr>
              <a:defRPr/>
            </a:lvl1pPr>
          </a:lstStyle>
          <a:p>
            <a:fld id="{DEC18B2C-0E49-4AA2-9D65-9A0FC35AB111}" type="slidenum">
              <a:rPr lang="pl-PL" altLang="pl-PL"/>
              <a:pPr/>
              <a:t>‹#›</a:t>
            </a:fld>
            <a:endParaRPr lang="pl-PL" altLang="pl-PL"/>
          </a:p>
        </p:txBody>
      </p:sp>
    </p:spTree>
    <p:extLst>
      <p:ext uri="{BB962C8B-B14F-4D97-AF65-F5344CB8AC3E}">
        <p14:creationId xmlns:p14="http://schemas.microsoft.com/office/powerpoint/2010/main" val="24096309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C65F2EF-2DDC-4006-9D8C-0D5462BD3431}"/>
              </a:ext>
            </a:extLst>
          </p:cNvPr>
          <p:cNvSpPr>
            <a:spLocks noGrp="1"/>
          </p:cNvSpPr>
          <p:nvPr>
            <p:ph type="title"/>
          </p:nvPr>
        </p:nvSpPr>
        <p:spPr>
          <a:xfrm>
            <a:off x="630238" y="365125"/>
            <a:ext cx="78867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31E29330-706C-4795-88B7-290B73A9F4D7}"/>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4" name="Symbol zastępczy zawartości 3">
            <a:extLst>
              <a:ext uri="{FF2B5EF4-FFF2-40B4-BE49-F238E27FC236}">
                <a16:creationId xmlns:a16="http://schemas.microsoft.com/office/drawing/2014/main" id="{ECD0F583-2768-4C60-9B98-4F684432213C}"/>
              </a:ext>
            </a:extLst>
          </p:cNvPr>
          <p:cNvSpPr>
            <a:spLocks noGrp="1"/>
          </p:cNvSpPr>
          <p:nvPr>
            <p:ph sz="half" idx="2"/>
          </p:nvPr>
        </p:nvSpPr>
        <p:spPr>
          <a:xfrm>
            <a:off x="630238" y="2505075"/>
            <a:ext cx="3868737" cy="3684588"/>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426B4218-FC4D-404E-AA3F-D64AF243FBDD}"/>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6" name="Symbol zastępczy zawartości 5">
            <a:extLst>
              <a:ext uri="{FF2B5EF4-FFF2-40B4-BE49-F238E27FC236}">
                <a16:creationId xmlns:a16="http://schemas.microsoft.com/office/drawing/2014/main" id="{1AB9BC5C-1828-4B38-A3EF-D263A2C71555}"/>
              </a:ext>
            </a:extLst>
          </p:cNvPr>
          <p:cNvSpPr>
            <a:spLocks noGrp="1"/>
          </p:cNvSpPr>
          <p:nvPr>
            <p:ph sz="quarter" idx="4"/>
          </p:nvPr>
        </p:nvSpPr>
        <p:spPr>
          <a:xfrm>
            <a:off x="4629150" y="2505075"/>
            <a:ext cx="3887788" cy="3684588"/>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FDEBC6AF-D900-4B1B-81AB-D4E2F58DF44F}"/>
              </a:ext>
            </a:extLst>
          </p:cNvPr>
          <p:cNvSpPr>
            <a:spLocks noGrp="1"/>
          </p:cNvSpPr>
          <p:nvPr>
            <p:ph type="dt" sz="half" idx="10"/>
          </p:nvPr>
        </p:nvSpPr>
        <p:spPr/>
        <p:txBody>
          <a:bodyPr/>
          <a:lstStyle>
            <a:lvl1pPr>
              <a:defRPr/>
            </a:lvl1pPr>
          </a:lstStyle>
          <a:p>
            <a:endParaRPr lang="pl-PL" altLang="pl-PL"/>
          </a:p>
        </p:txBody>
      </p:sp>
      <p:sp>
        <p:nvSpPr>
          <p:cNvPr id="8" name="Symbol zastępczy stopki 7">
            <a:extLst>
              <a:ext uri="{FF2B5EF4-FFF2-40B4-BE49-F238E27FC236}">
                <a16:creationId xmlns:a16="http://schemas.microsoft.com/office/drawing/2014/main" id="{6D9A0003-CDD2-4522-95C1-45703EFEB06F}"/>
              </a:ext>
            </a:extLst>
          </p:cNvPr>
          <p:cNvSpPr>
            <a:spLocks noGrp="1"/>
          </p:cNvSpPr>
          <p:nvPr>
            <p:ph type="ftr" sz="quarter" idx="11"/>
          </p:nvPr>
        </p:nvSpPr>
        <p:spPr/>
        <p:txBody>
          <a:bodyPr/>
          <a:lstStyle>
            <a:lvl1pPr>
              <a:defRPr/>
            </a:lvl1pPr>
          </a:lstStyle>
          <a:p>
            <a:endParaRPr lang="pl-PL" altLang="pl-PL"/>
          </a:p>
        </p:txBody>
      </p:sp>
      <p:sp>
        <p:nvSpPr>
          <p:cNvPr id="9" name="Symbol zastępczy numeru slajdu 8">
            <a:extLst>
              <a:ext uri="{FF2B5EF4-FFF2-40B4-BE49-F238E27FC236}">
                <a16:creationId xmlns:a16="http://schemas.microsoft.com/office/drawing/2014/main" id="{2738E9C0-6BE1-4886-8740-43F826C6295C}"/>
              </a:ext>
            </a:extLst>
          </p:cNvPr>
          <p:cNvSpPr>
            <a:spLocks noGrp="1"/>
          </p:cNvSpPr>
          <p:nvPr>
            <p:ph type="sldNum" sz="quarter" idx="12"/>
          </p:nvPr>
        </p:nvSpPr>
        <p:spPr/>
        <p:txBody>
          <a:bodyPr/>
          <a:lstStyle>
            <a:lvl1pPr>
              <a:defRPr/>
            </a:lvl1pPr>
          </a:lstStyle>
          <a:p>
            <a:fld id="{616FDA13-5EFF-4DD1-AA61-22544817773A}" type="slidenum">
              <a:rPr lang="pl-PL" altLang="pl-PL"/>
              <a:pPr/>
              <a:t>‹#›</a:t>
            </a:fld>
            <a:endParaRPr lang="pl-PL" altLang="pl-PL"/>
          </a:p>
        </p:txBody>
      </p:sp>
    </p:spTree>
    <p:extLst>
      <p:ext uri="{BB962C8B-B14F-4D97-AF65-F5344CB8AC3E}">
        <p14:creationId xmlns:p14="http://schemas.microsoft.com/office/powerpoint/2010/main" val="10960378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79C85A8-08CA-4EBC-9DDB-10543E050831}"/>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B2D3386E-BA43-422B-BA02-539CAEAB65DF}"/>
              </a:ext>
            </a:extLst>
          </p:cNvPr>
          <p:cNvSpPr>
            <a:spLocks noGrp="1"/>
          </p:cNvSpPr>
          <p:nvPr>
            <p:ph type="dt" sz="half" idx="10"/>
          </p:nvPr>
        </p:nvSpPr>
        <p:spPr/>
        <p:txBody>
          <a:bodyPr/>
          <a:lstStyle>
            <a:lvl1pPr>
              <a:defRPr/>
            </a:lvl1pPr>
          </a:lstStyle>
          <a:p>
            <a:endParaRPr lang="pl-PL" altLang="pl-PL"/>
          </a:p>
        </p:txBody>
      </p:sp>
      <p:sp>
        <p:nvSpPr>
          <p:cNvPr id="4" name="Symbol zastępczy stopki 3">
            <a:extLst>
              <a:ext uri="{FF2B5EF4-FFF2-40B4-BE49-F238E27FC236}">
                <a16:creationId xmlns:a16="http://schemas.microsoft.com/office/drawing/2014/main" id="{8204A0EA-9075-492A-8FAB-076BFDCCCEFB}"/>
              </a:ext>
            </a:extLst>
          </p:cNvPr>
          <p:cNvSpPr>
            <a:spLocks noGrp="1"/>
          </p:cNvSpPr>
          <p:nvPr>
            <p:ph type="ftr" sz="quarter" idx="11"/>
          </p:nvPr>
        </p:nvSpPr>
        <p:spPr/>
        <p:txBody>
          <a:bodyPr/>
          <a:lstStyle>
            <a:lvl1pPr>
              <a:defRPr/>
            </a:lvl1pPr>
          </a:lstStyle>
          <a:p>
            <a:endParaRPr lang="pl-PL" altLang="pl-PL"/>
          </a:p>
        </p:txBody>
      </p:sp>
      <p:sp>
        <p:nvSpPr>
          <p:cNvPr id="5" name="Symbol zastępczy numeru slajdu 4">
            <a:extLst>
              <a:ext uri="{FF2B5EF4-FFF2-40B4-BE49-F238E27FC236}">
                <a16:creationId xmlns:a16="http://schemas.microsoft.com/office/drawing/2014/main" id="{8183197E-F957-485D-ABD1-090C169A4E8D}"/>
              </a:ext>
            </a:extLst>
          </p:cNvPr>
          <p:cNvSpPr>
            <a:spLocks noGrp="1"/>
          </p:cNvSpPr>
          <p:nvPr>
            <p:ph type="sldNum" sz="quarter" idx="12"/>
          </p:nvPr>
        </p:nvSpPr>
        <p:spPr/>
        <p:txBody>
          <a:bodyPr/>
          <a:lstStyle>
            <a:lvl1pPr>
              <a:defRPr/>
            </a:lvl1pPr>
          </a:lstStyle>
          <a:p>
            <a:fld id="{04B1DB0B-B005-4A56-BE4B-D01D695ADEBB}" type="slidenum">
              <a:rPr lang="pl-PL" altLang="pl-PL"/>
              <a:pPr/>
              <a:t>‹#›</a:t>
            </a:fld>
            <a:endParaRPr lang="pl-PL" altLang="pl-PL"/>
          </a:p>
        </p:txBody>
      </p:sp>
    </p:spTree>
    <p:extLst>
      <p:ext uri="{BB962C8B-B14F-4D97-AF65-F5344CB8AC3E}">
        <p14:creationId xmlns:p14="http://schemas.microsoft.com/office/powerpoint/2010/main" val="376152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B304D08A-4E75-4280-9562-3403C7EDE340}"/>
              </a:ext>
            </a:extLst>
          </p:cNvPr>
          <p:cNvSpPr>
            <a:spLocks noGrp="1"/>
          </p:cNvSpPr>
          <p:nvPr>
            <p:ph type="dt" sz="half" idx="10"/>
          </p:nvPr>
        </p:nvSpPr>
        <p:spPr/>
        <p:txBody>
          <a:bodyPr/>
          <a:lstStyle>
            <a:lvl1pPr>
              <a:defRPr/>
            </a:lvl1pPr>
          </a:lstStyle>
          <a:p>
            <a:endParaRPr lang="pl-PL" altLang="pl-PL"/>
          </a:p>
        </p:txBody>
      </p:sp>
      <p:sp>
        <p:nvSpPr>
          <p:cNvPr id="3" name="Symbol zastępczy stopki 2">
            <a:extLst>
              <a:ext uri="{FF2B5EF4-FFF2-40B4-BE49-F238E27FC236}">
                <a16:creationId xmlns:a16="http://schemas.microsoft.com/office/drawing/2014/main" id="{04939FB9-6063-40AC-AF5A-A340C656EE02}"/>
              </a:ext>
            </a:extLst>
          </p:cNvPr>
          <p:cNvSpPr>
            <a:spLocks noGrp="1"/>
          </p:cNvSpPr>
          <p:nvPr>
            <p:ph type="ftr" sz="quarter" idx="11"/>
          </p:nvPr>
        </p:nvSpPr>
        <p:spPr/>
        <p:txBody>
          <a:bodyPr/>
          <a:lstStyle>
            <a:lvl1pPr>
              <a:defRPr/>
            </a:lvl1pPr>
          </a:lstStyle>
          <a:p>
            <a:endParaRPr lang="pl-PL" altLang="pl-PL"/>
          </a:p>
        </p:txBody>
      </p:sp>
      <p:sp>
        <p:nvSpPr>
          <p:cNvPr id="4" name="Symbol zastępczy numeru slajdu 3">
            <a:extLst>
              <a:ext uri="{FF2B5EF4-FFF2-40B4-BE49-F238E27FC236}">
                <a16:creationId xmlns:a16="http://schemas.microsoft.com/office/drawing/2014/main" id="{DAEAAC23-5735-4B0B-A7B7-91ED120DE54C}"/>
              </a:ext>
            </a:extLst>
          </p:cNvPr>
          <p:cNvSpPr>
            <a:spLocks noGrp="1"/>
          </p:cNvSpPr>
          <p:nvPr>
            <p:ph type="sldNum" sz="quarter" idx="12"/>
          </p:nvPr>
        </p:nvSpPr>
        <p:spPr/>
        <p:txBody>
          <a:bodyPr/>
          <a:lstStyle>
            <a:lvl1pPr>
              <a:defRPr/>
            </a:lvl1pPr>
          </a:lstStyle>
          <a:p>
            <a:fld id="{19EDB4E9-9E9C-4D87-B692-15125C81BB38}" type="slidenum">
              <a:rPr lang="pl-PL" altLang="pl-PL"/>
              <a:pPr/>
              <a:t>‹#›</a:t>
            </a:fld>
            <a:endParaRPr lang="pl-PL" altLang="pl-PL"/>
          </a:p>
        </p:txBody>
      </p:sp>
    </p:spTree>
    <p:extLst>
      <p:ext uri="{BB962C8B-B14F-4D97-AF65-F5344CB8AC3E}">
        <p14:creationId xmlns:p14="http://schemas.microsoft.com/office/powerpoint/2010/main" val="42735612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D78CD10-A08D-48B5-8A69-C562417EDF1C}"/>
              </a:ext>
            </a:extLst>
          </p:cNvPr>
          <p:cNvSpPr>
            <a:spLocks noGrp="1"/>
          </p:cNvSpPr>
          <p:nvPr>
            <p:ph type="title"/>
          </p:nvPr>
        </p:nvSpPr>
        <p:spPr>
          <a:xfrm>
            <a:off x="630238" y="457200"/>
            <a:ext cx="2949575"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3DB2E4E3-2259-403B-811C-7B869DB418D7}"/>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C4BE06D7-F08E-45F7-9A88-6D174511850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Edytuj style wzorca tekstu</a:t>
            </a:r>
          </a:p>
        </p:txBody>
      </p:sp>
      <p:sp>
        <p:nvSpPr>
          <p:cNvPr id="5" name="Symbol zastępczy daty 4">
            <a:extLst>
              <a:ext uri="{FF2B5EF4-FFF2-40B4-BE49-F238E27FC236}">
                <a16:creationId xmlns:a16="http://schemas.microsoft.com/office/drawing/2014/main" id="{2E203857-4A54-49D4-9DC4-D3B482130E5B}"/>
              </a:ext>
            </a:extLst>
          </p:cNvPr>
          <p:cNvSpPr>
            <a:spLocks noGrp="1"/>
          </p:cNvSpPr>
          <p:nvPr>
            <p:ph type="dt" sz="half" idx="10"/>
          </p:nvPr>
        </p:nvSpPr>
        <p:spPr/>
        <p:txBody>
          <a:bodyPr/>
          <a:lstStyle>
            <a:lvl1pPr>
              <a:defRPr/>
            </a:lvl1pPr>
          </a:lstStyle>
          <a:p>
            <a:endParaRPr lang="pl-PL" altLang="pl-PL"/>
          </a:p>
        </p:txBody>
      </p:sp>
      <p:sp>
        <p:nvSpPr>
          <p:cNvPr id="6" name="Symbol zastępczy stopki 5">
            <a:extLst>
              <a:ext uri="{FF2B5EF4-FFF2-40B4-BE49-F238E27FC236}">
                <a16:creationId xmlns:a16="http://schemas.microsoft.com/office/drawing/2014/main" id="{98CE2789-A61A-4DF1-BF17-001A8631E0AE}"/>
              </a:ext>
            </a:extLst>
          </p:cNvPr>
          <p:cNvSpPr>
            <a:spLocks noGrp="1"/>
          </p:cNvSpPr>
          <p:nvPr>
            <p:ph type="ftr" sz="quarter" idx="11"/>
          </p:nvPr>
        </p:nvSpPr>
        <p:spPr/>
        <p:txBody>
          <a:bodyPr/>
          <a:lstStyle>
            <a:lvl1pPr>
              <a:defRPr/>
            </a:lvl1pPr>
          </a:lstStyle>
          <a:p>
            <a:endParaRPr lang="pl-PL" altLang="pl-PL"/>
          </a:p>
        </p:txBody>
      </p:sp>
      <p:sp>
        <p:nvSpPr>
          <p:cNvPr id="7" name="Symbol zastępczy numeru slajdu 6">
            <a:extLst>
              <a:ext uri="{FF2B5EF4-FFF2-40B4-BE49-F238E27FC236}">
                <a16:creationId xmlns:a16="http://schemas.microsoft.com/office/drawing/2014/main" id="{F1169F19-F457-4C39-B39A-DEC747258312}"/>
              </a:ext>
            </a:extLst>
          </p:cNvPr>
          <p:cNvSpPr>
            <a:spLocks noGrp="1"/>
          </p:cNvSpPr>
          <p:nvPr>
            <p:ph type="sldNum" sz="quarter" idx="12"/>
          </p:nvPr>
        </p:nvSpPr>
        <p:spPr/>
        <p:txBody>
          <a:bodyPr/>
          <a:lstStyle>
            <a:lvl1pPr>
              <a:defRPr/>
            </a:lvl1pPr>
          </a:lstStyle>
          <a:p>
            <a:fld id="{DE3D25F1-CE22-4A70-937C-808B2900A624}" type="slidenum">
              <a:rPr lang="pl-PL" altLang="pl-PL"/>
              <a:pPr/>
              <a:t>‹#›</a:t>
            </a:fld>
            <a:endParaRPr lang="pl-PL" altLang="pl-PL"/>
          </a:p>
        </p:txBody>
      </p:sp>
    </p:spTree>
    <p:extLst>
      <p:ext uri="{BB962C8B-B14F-4D97-AF65-F5344CB8AC3E}">
        <p14:creationId xmlns:p14="http://schemas.microsoft.com/office/powerpoint/2010/main" val="2139290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7197D7-DC7D-4BEC-90CD-02D90739CD6F}"/>
              </a:ext>
            </a:extLst>
          </p:cNvPr>
          <p:cNvSpPr>
            <a:spLocks noGrp="1"/>
          </p:cNvSpPr>
          <p:nvPr>
            <p:ph type="title"/>
          </p:nvPr>
        </p:nvSpPr>
        <p:spPr>
          <a:xfrm>
            <a:off x="630238" y="457200"/>
            <a:ext cx="2949575"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A22B9790-D0FE-44E4-ADEF-51BE9675A752}"/>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a:t>Kliknij ikonę, aby dodać obraz</a:t>
            </a:r>
          </a:p>
        </p:txBody>
      </p:sp>
      <p:sp>
        <p:nvSpPr>
          <p:cNvPr id="4" name="Symbol zastępczy tekstu 3">
            <a:extLst>
              <a:ext uri="{FF2B5EF4-FFF2-40B4-BE49-F238E27FC236}">
                <a16:creationId xmlns:a16="http://schemas.microsoft.com/office/drawing/2014/main" id="{1CCF8B10-2380-4651-9788-F5E81F8446CC}"/>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Edytuj style wzorca tekstu</a:t>
            </a:r>
          </a:p>
        </p:txBody>
      </p:sp>
      <p:sp>
        <p:nvSpPr>
          <p:cNvPr id="5" name="Symbol zastępczy daty 4">
            <a:extLst>
              <a:ext uri="{FF2B5EF4-FFF2-40B4-BE49-F238E27FC236}">
                <a16:creationId xmlns:a16="http://schemas.microsoft.com/office/drawing/2014/main" id="{C323E263-2EC5-4C9D-A683-BB3FD8DE38A5}"/>
              </a:ext>
            </a:extLst>
          </p:cNvPr>
          <p:cNvSpPr>
            <a:spLocks noGrp="1"/>
          </p:cNvSpPr>
          <p:nvPr>
            <p:ph type="dt" sz="half" idx="10"/>
          </p:nvPr>
        </p:nvSpPr>
        <p:spPr/>
        <p:txBody>
          <a:bodyPr/>
          <a:lstStyle>
            <a:lvl1pPr>
              <a:defRPr/>
            </a:lvl1pPr>
          </a:lstStyle>
          <a:p>
            <a:endParaRPr lang="pl-PL" altLang="pl-PL"/>
          </a:p>
        </p:txBody>
      </p:sp>
      <p:sp>
        <p:nvSpPr>
          <p:cNvPr id="6" name="Symbol zastępczy stopki 5">
            <a:extLst>
              <a:ext uri="{FF2B5EF4-FFF2-40B4-BE49-F238E27FC236}">
                <a16:creationId xmlns:a16="http://schemas.microsoft.com/office/drawing/2014/main" id="{5B59C5D1-9551-4C9E-9244-5E2D264E07C8}"/>
              </a:ext>
            </a:extLst>
          </p:cNvPr>
          <p:cNvSpPr>
            <a:spLocks noGrp="1"/>
          </p:cNvSpPr>
          <p:nvPr>
            <p:ph type="ftr" sz="quarter" idx="11"/>
          </p:nvPr>
        </p:nvSpPr>
        <p:spPr/>
        <p:txBody>
          <a:bodyPr/>
          <a:lstStyle>
            <a:lvl1pPr>
              <a:defRPr/>
            </a:lvl1pPr>
          </a:lstStyle>
          <a:p>
            <a:endParaRPr lang="pl-PL" altLang="pl-PL"/>
          </a:p>
        </p:txBody>
      </p:sp>
      <p:sp>
        <p:nvSpPr>
          <p:cNvPr id="7" name="Symbol zastępczy numeru slajdu 6">
            <a:extLst>
              <a:ext uri="{FF2B5EF4-FFF2-40B4-BE49-F238E27FC236}">
                <a16:creationId xmlns:a16="http://schemas.microsoft.com/office/drawing/2014/main" id="{4F84521C-C56E-4214-A27A-FBE5F0246309}"/>
              </a:ext>
            </a:extLst>
          </p:cNvPr>
          <p:cNvSpPr>
            <a:spLocks noGrp="1"/>
          </p:cNvSpPr>
          <p:nvPr>
            <p:ph type="sldNum" sz="quarter" idx="12"/>
          </p:nvPr>
        </p:nvSpPr>
        <p:spPr/>
        <p:txBody>
          <a:bodyPr/>
          <a:lstStyle>
            <a:lvl1pPr>
              <a:defRPr/>
            </a:lvl1pPr>
          </a:lstStyle>
          <a:p>
            <a:fld id="{2271BDAF-560F-4489-9566-106F741321F0}" type="slidenum">
              <a:rPr lang="pl-PL" altLang="pl-PL"/>
              <a:pPr/>
              <a:t>‹#›</a:t>
            </a:fld>
            <a:endParaRPr lang="pl-PL" altLang="pl-PL"/>
          </a:p>
        </p:txBody>
      </p:sp>
    </p:spTree>
    <p:extLst>
      <p:ext uri="{BB962C8B-B14F-4D97-AF65-F5344CB8AC3E}">
        <p14:creationId xmlns:p14="http://schemas.microsoft.com/office/powerpoint/2010/main" val="1336653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2D2A163A-D1EA-42E9-96F9-CD0FD5C953A2}"/>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pl-PL" altLang="pl-PL"/>
              <a:t>Kliknij, aby edytować styl wzorca tytułu</a:t>
            </a:r>
          </a:p>
        </p:txBody>
      </p:sp>
      <p:sp>
        <p:nvSpPr>
          <p:cNvPr id="1027" name="Rectangle 3">
            <a:extLst>
              <a:ext uri="{FF2B5EF4-FFF2-40B4-BE49-F238E27FC236}">
                <a16:creationId xmlns:a16="http://schemas.microsoft.com/office/drawing/2014/main" id="{6A324F44-3318-4AEE-B713-205BB2BAF7E8}"/>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pl-PL" altLang="pl-PL"/>
              <a:t>Kliknij, aby edytować style wzorca tekstu</a:t>
            </a:r>
          </a:p>
          <a:p>
            <a:pPr lvl="1"/>
            <a:r>
              <a:rPr lang="pl-PL" altLang="pl-PL"/>
              <a:t>Drugi poziom</a:t>
            </a:r>
          </a:p>
          <a:p>
            <a:pPr lvl="2"/>
            <a:r>
              <a:rPr lang="pl-PL" altLang="pl-PL"/>
              <a:t>Trzeci poziom</a:t>
            </a:r>
          </a:p>
          <a:p>
            <a:pPr lvl="3"/>
            <a:r>
              <a:rPr lang="pl-PL" altLang="pl-PL"/>
              <a:t>Czwarty poziom</a:t>
            </a:r>
          </a:p>
          <a:p>
            <a:pPr lvl="4"/>
            <a:r>
              <a:rPr lang="pl-PL" altLang="pl-PL"/>
              <a:t>Piąty poziom</a:t>
            </a:r>
          </a:p>
        </p:txBody>
      </p:sp>
      <p:sp>
        <p:nvSpPr>
          <p:cNvPr id="1028" name="Rectangle 4">
            <a:extLst>
              <a:ext uri="{FF2B5EF4-FFF2-40B4-BE49-F238E27FC236}">
                <a16:creationId xmlns:a16="http://schemas.microsoft.com/office/drawing/2014/main" id="{2E405DC1-D30A-4027-82B3-5E577D37BB0A}"/>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pl-PL" altLang="pl-PL"/>
          </a:p>
        </p:txBody>
      </p:sp>
      <p:sp>
        <p:nvSpPr>
          <p:cNvPr id="1029" name="Rectangle 5">
            <a:extLst>
              <a:ext uri="{FF2B5EF4-FFF2-40B4-BE49-F238E27FC236}">
                <a16:creationId xmlns:a16="http://schemas.microsoft.com/office/drawing/2014/main" id="{48AF99B2-49CA-43E5-BD22-3FD16D543D50}"/>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pl-PL" altLang="pl-PL"/>
          </a:p>
        </p:txBody>
      </p:sp>
      <p:sp>
        <p:nvSpPr>
          <p:cNvPr id="1030" name="Rectangle 6">
            <a:extLst>
              <a:ext uri="{FF2B5EF4-FFF2-40B4-BE49-F238E27FC236}">
                <a16:creationId xmlns:a16="http://schemas.microsoft.com/office/drawing/2014/main" id="{B9430902-6A72-471B-9DCF-B0EED19366A6}"/>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01F3060-8853-4B6C-9192-AAA1020A3D1A}" type="slidenum">
              <a:rPr lang="pl-PL" altLang="pl-PL"/>
              <a:pPr/>
              <a:t>‹#›</a:t>
            </a:fld>
            <a:endParaRPr lang="pl-PL" altLang="pl-P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1" fontAlgn="base" hangingPunct="1">
        <a:spcBef>
          <a:spcPct val="0"/>
        </a:spcBef>
        <a:spcAft>
          <a:spcPct val="0"/>
        </a:spcAft>
        <a:defRPr sz="4400" kern="12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power point tytulowa">
            <a:extLst>
              <a:ext uri="{FF2B5EF4-FFF2-40B4-BE49-F238E27FC236}">
                <a16:creationId xmlns:a16="http://schemas.microsoft.com/office/drawing/2014/main" id="{C6D4DDD4-6316-4F4C-B69E-C6DFFE60BF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2554" y="13966"/>
            <a:ext cx="6383267" cy="2118890"/>
          </a:xfrm>
          <a:prstGeom prst="rect">
            <a:avLst/>
          </a:prstGeom>
          <a:noFill/>
          <a:extLst>
            <a:ext uri="{909E8E84-426E-40DD-AFC4-6F175D3DCCD1}">
              <a14:hiddenFill xmlns:a14="http://schemas.microsoft.com/office/drawing/2010/main">
                <a:solidFill>
                  <a:srgbClr val="FFFFFF"/>
                </a:solidFill>
              </a14:hiddenFill>
            </a:ext>
          </a:extLst>
        </p:spPr>
      </p:pic>
      <p:sp>
        <p:nvSpPr>
          <p:cNvPr id="2050" name="Rectangle 2">
            <a:extLst>
              <a:ext uri="{FF2B5EF4-FFF2-40B4-BE49-F238E27FC236}">
                <a16:creationId xmlns:a16="http://schemas.microsoft.com/office/drawing/2014/main" id="{A69E22C7-C148-4A1B-B2E5-B980A3C0F7B6}"/>
              </a:ext>
            </a:extLst>
          </p:cNvPr>
          <p:cNvSpPr>
            <a:spLocks noGrp="1" noChangeArrowheads="1"/>
          </p:cNvSpPr>
          <p:nvPr>
            <p:ph type="ctrTitle"/>
          </p:nvPr>
        </p:nvSpPr>
        <p:spPr>
          <a:xfrm>
            <a:off x="179512" y="2924944"/>
            <a:ext cx="8567613" cy="3528392"/>
          </a:xfrm>
        </p:spPr>
        <p:txBody>
          <a:bodyPr anchor="ctr"/>
          <a:lstStyle/>
          <a:p>
            <a:r>
              <a:rPr lang="pl-PL" sz="4000" dirty="0"/>
              <a:t>Próba pogłębionej interpretacji teorii ekonomii rolnej</a:t>
            </a:r>
            <a:br>
              <a:rPr lang="pl-PL" altLang="pl-PL" sz="3400" dirty="0">
                <a:latin typeface="Calibri" panose="020F0502020204030204" pitchFamily="34" charset="0"/>
              </a:rPr>
            </a:br>
            <a:br>
              <a:rPr lang="pl-PL" altLang="pl-PL" sz="3400" dirty="0">
                <a:latin typeface="Calibri" panose="020F0502020204030204" pitchFamily="34" charset="0"/>
              </a:rPr>
            </a:br>
            <a:r>
              <a:rPr lang="pl-PL" altLang="pl-PL" sz="2800" dirty="0">
                <a:latin typeface="Calibri" panose="020F0502020204030204" pitchFamily="34" charset="0"/>
              </a:rPr>
              <a:t>Andrzej Czyżewski, Anna Matuszczak</a:t>
            </a:r>
            <a:endParaRPr lang="pl-PL" altLang="pl-PL" sz="3400" dirty="0">
              <a:solidFill>
                <a:srgbClr val="333333"/>
              </a:solidFill>
              <a:latin typeface="Calibri" panose="020F0502020204030204" pitchFamily="34" charset="0"/>
            </a:endParaRPr>
          </a:p>
        </p:txBody>
      </p:sp>
      <p:pic>
        <p:nvPicPr>
          <p:cNvPr id="2" name="Obraz 1">
            <a:extLst>
              <a:ext uri="{FF2B5EF4-FFF2-40B4-BE49-F238E27FC236}">
                <a16:creationId xmlns:a16="http://schemas.microsoft.com/office/drawing/2014/main" id="{07399111-6162-4F5C-8848-DBD59D057DD3}"/>
              </a:ext>
            </a:extLst>
          </p:cNvPr>
          <p:cNvPicPr>
            <a:picLocks noChangeAspect="1"/>
          </p:cNvPicPr>
          <p:nvPr/>
        </p:nvPicPr>
        <p:blipFill>
          <a:blip r:embed="rId3"/>
          <a:stretch>
            <a:fillRect/>
          </a:stretch>
        </p:blipFill>
        <p:spPr>
          <a:xfrm>
            <a:off x="37706" y="13966"/>
            <a:ext cx="2878110" cy="212825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A47612EC-38EC-46CC-BE52-99AABA3403EE}"/>
              </a:ext>
            </a:extLst>
          </p:cNvPr>
          <p:cNvSpPr>
            <a:spLocks noGrp="1"/>
          </p:cNvSpPr>
          <p:nvPr>
            <p:ph type="title"/>
          </p:nvPr>
        </p:nvSpPr>
        <p:spPr>
          <a:xfrm>
            <a:off x="1331640" y="116632"/>
            <a:ext cx="6640711" cy="1728192"/>
          </a:xfrm>
        </p:spPr>
        <p:txBody>
          <a:bodyPr/>
          <a:lstStyle/>
          <a:p>
            <a:pPr lvl="0"/>
            <a:r>
              <a:rPr lang="pl-PL" sz="2800" b="1" dirty="0"/>
              <a:t>Adekwatny do potrzeb łagodzenia kwestii agrarnej interwencjonizm państwa</a:t>
            </a:r>
          </a:p>
        </p:txBody>
      </p:sp>
      <p:pic>
        <p:nvPicPr>
          <p:cNvPr id="3082" name="Picture 10" descr="power point tytulowa">
            <a:extLst>
              <a:ext uri="{FF2B5EF4-FFF2-40B4-BE49-F238E27FC236}">
                <a16:creationId xmlns:a16="http://schemas.microsoft.com/office/drawing/2014/main" id="{B7F46736-1987-4FA7-8C6C-88153B18AB52}"/>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82500"/>
          <a:stretch/>
        </p:blipFill>
        <p:spPr>
          <a:xfrm>
            <a:off x="14140" y="0"/>
            <a:ext cx="1440160" cy="87873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 name="Obraz 3">
            <a:extLst>
              <a:ext uri="{FF2B5EF4-FFF2-40B4-BE49-F238E27FC236}">
                <a16:creationId xmlns:a16="http://schemas.microsoft.com/office/drawing/2014/main" id="{1C02BDC8-D554-45B3-9CA9-9B718ACD5AC2}"/>
              </a:ext>
            </a:extLst>
          </p:cNvPr>
          <p:cNvPicPr>
            <a:picLocks noChangeAspect="1"/>
          </p:cNvPicPr>
          <p:nvPr/>
        </p:nvPicPr>
        <p:blipFill>
          <a:blip r:embed="rId3"/>
          <a:stretch>
            <a:fillRect/>
          </a:stretch>
        </p:blipFill>
        <p:spPr>
          <a:xfrm>
            <a:off x="7972351" y="51458"/>
            <a:ext cx="1074754" cy="794680"/>
          </a:xfrm>
          <a:prstGeom prst="rect">
            <a:avLst/>
          </a:prstGeom>
        </p:spPr>
      </p:pic>
      <p:sp>
        <p:nvSpPr>
          <p:cNvPr id="8" name="Prostokąt 7">
            <a:extLst>
              <a:ext uri="{FF2B5EF4-FFF2-40B4-BE49-F238E27FC236}">
                <a16:creationId xmlns:a16="http://schemas.microsoft.com/office/drawing/2014/main" id="{125BE984-08F4-4650-8BE7-D91684A73DE4}"/>
              </a:ext>
            </a:extLst>
          </p:cNvPr>
          <p:cNvSpPr/>
          <p:nvPr/>
        </p:nvSpPr>
        <p:spPr>
          <a:xfrm>
            <a:off x="14139" y="1936729"/>
            <a:ext cx="9032965" cy="4253537"/>
          </a:xfrm>
          <a:prstGeom prst="rect">
            <a:avLst/>
          </a:prstGeom>
        </p:spPr>
        <p:txBody>
          <a:bodyPr wrap="square">
            <a:spAutoFit/>
          </a:bodyPr>
          <a:lstStyle/>
          <a:p>
            <a:pPr marL="360000" indent="-468000">
              <a:lnSpc>
                <a:spcPct val="150000"/>
              </a:lnSpc>
              <a:spcAft>
                <a:spcPts val="0"/>
              </a:spcAft>
              <a:buFont typeface="Arial" panose="020B0604020202020204" pitchFamily="34" charset="0"/>
              <a:buChar char="•"/>
            </a:pPr>
            <a:r>
              <a:rPr lang="pl-PL" sz="1400" dirty="0" err="1"/>
              <a:t>W.A.Lewis</a:t>
            </a:r>
            <a:r>
              <a:rPr lang="pl-PL" sz="1400" dirty="0"/>
              <a:t> (1954) – tylko interwencja z zewnątrz (spoza rynku) umożliwia niwelowanie dysproporcji między rolnictwem a pozostałymi sektorami gospodarki.</a:t>
            </a:r>
          </a:p>
          <a:p>
            <a:pPr marL="360000" indent="-468000">
              <a:lnSpc>
                <a:spcPct val="150000"/>
              </a:lnSpc>
              <a:spcAft>
                <a:spcPts val="0"/>
              </a:spcAft>
              <a:buFont typeface="Arial" panose="020B0604020202020204" pitchFamily="34" charset="0"/>
              <a:buChar char="•"/>
            </a:pPr>
            <a:r>
              <a:rPr lang="pl-PL" sz="1400" dirty="0" err="1"/>
              <a:t>T.Schultz</a:t>
            </a:r>
            <a:r>
              <a:rPr lang="pl-PL" sz="1400" dirty="0"/>
              <a:t> (1964) – wskazuje na potrzebę interwencjonizmu państwa w zakresie innowacji oraz działalności prorozwojowych w rolnictwie, jako ścieżki dla wzrostu zasobów kapitału.</a:t>
            </a:r>
          </a:p>
          <a:p>
            <a:pPr marL="360000" indent="-468000">
              <a:lnSpc>
                <a:spcPct val="150000"/>
              </a:lnSpc>
              <a:spcAft>
                <a:spcPts val="0"/>
              </a:spcAft>
              <a:buFont typeface="Arial" panose="020B0604020202020204" pitchFamily="34" charset="0"/>
              <a:buChar char="•"/>
            </a:pPr>
            <a:r>
              <a:rPr lang="pl-PL" sz="1400" dirty="0" err="1"/>
              <a:t>J.Stiglitz</a:t>
            </a:r>
            <a:r>
              <a:rPr lang="pl-PL" sz="1400" dirty="0"/>
              <a:t> (1987) – uznaje za oczywistość istnienie kwestii agrarnej, akceptując jej mechanizm i przejawy, jako konsekwencje dysproporcji w rozwoju rolnictwa i przemysłu oraz w uzyskiwanych dochodach. Postuluje interwencjonizm, by ograniczać niedoskonałości i zawodności mechanizmu rynkowego, będące przyczyną dysproporcji ekonomicznych w rolnictwie. </a:t>
            </a:r>
          </a:p>
          <a:p>
            <a:pPr marL="360000" indent="-468000">
              <a:lnSpc>
                <a:spcPct val="150000"/>
              </a:lnSpc>
              <a:spcAft>
                <a:spcPts val="0"/>
              </a:spcAft>
              <a:buFont typeface="Arial" panose="020B0604020202020204" pitchFamily="34" charset="0"/>
              <a:buChar char="•"/>
            </a:pPr>
            <a:r>
              <a:rPr lang="pl-PL" sz="1400" dirty="0" err="1"/>
              <a:t>A.Woś</a:t>
            </a:r>
            <a:r>
              <a:rPr lang="pl-PL" sz="1400" dirty="0"/>
              <a:t> (2004) –  w polskim piśmiennictwie pierwszy wygłosił tezę, że to mechanizm rynkowy dyskryminuje rolnictwo, dlatego konieczny jest dobrze zaadresowany interwencjonizm państwa, łagodzący kwestię agrarną.</a:t>
            </a:r>
          </a:p>
          <a:p>
            <a:pPr marL="360000" indent="-468000">
              <a:lnSpc>
                <a:spcPct val="150000"/>
              </a:lnSpc>
              <a:spcAft>
                <a:spcPts val="0"/>
              </a:spcAft>
              <a:buFont typeface="Arial" panose="020B0604020202020204" pitchFamily="34" charset="0"/>
              <a:buChar char="•"/>
            </a:pPr>
            <a:r>
              <a:rPr lang="pl-PL" sz="1400" dirty="0"/>
              <a:t>Mowa jest m.in. o ubezpieczeniach w rolnictwie, dostępności kredytów, stymulacji dużych inwestycji infrastrukturalnych, dostępności do pełnych informacji i właściwej redystrybucji dochodów.</a:t>
            </a:r>
          </a:p>
        </p:txBody>
      </p:sp>
    </p:spTree>
    <p:extLst>
      <p:ext uri="{BB962C8B-B14F-4D97-AF65-F5344CB8AC3E}">
        <p14:creationId xmlns:p14="http://schemas.microsoft.com/office/powerpoint/2010/main" val="6455314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A47612EC-38EC-46CC-BE52-99AABA3403EE}"/>
              </a:ext>
            </a:extLst>
          </p:cNvPr>
          <p:cNvSpPr>
            <a:spLocks noGrp="1"/>
          </p:cNvSpPr>
          <p:nvPr>
            <p:ph type="title"/>
          </p:nvPr>
        </p:nvSpPr>
        <p:spPr>
          <a:xfrm>
            <a:off x="1331640" y="116632"/>
            <a:ext cx="6640711" cy="1080120"/>
          </a:xfrm>
        </p:spPr>
        <p:txBody>
          <a:bodyPr/>
          <a:lstStyle/>
          <a:p>
            <a:pPr lvl="0"/>
            <a:r>
              <a:rPr lang="pl-PL" sz="3000" b="1" dirty="0"/>
              <a:t>Konceptualizacja kwestii agrarnej dotycząca Polski</a:t>
            </a:r>
          </a:p>
        </p:txBody>
      </p:sp>
      <p:pic>
        <p:nvPicPr>
          <p:cNvPr id="3082" name="Picture 10" descr="power point tytulowa">
            <a:extLst>
              <a:ext uri="{FF2B5EF4-FFF2-40B4-BE49-F238E27FC236}">
                <a16:creationId xmlns:a16="http://schemas.microsoft.com/office/drawing/2014/main" id="{B7F46736-1987-4FA7-8C6C-88153B18AB52}"/>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82500"/>
          <a:stretch/>
        </p:blipFill>
        <p:spPr>
          <a:xfrm>
            <a:off x="14140" y="0"/>
            <a:ext cx="1440160" cy="87873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 name="Obraz 3">
            <a:extLst>
              <a:ext uri="{FF2B5EF4-FFF2-40B4-BE49-F238E27FC236}">
                <a16:creationId xmlns:a16="http://schemas.microsoft.com/office/drawing/2014/main" id="{1C02BDC8-D554-45B3-9CA9-9B718ACD5AC2}"/>
              </a:ext>
            </a:extLst>
          </p:cNvPr>
          <p:cNvPicPr>
            <a:picLocks noChangeAspect="1"/>
          </p:cNvPicPr>
          <p:nvPr/>
        </p:nvPicPr>
        <p:blipFill>
          <a:blip r:embed="rId3"/>
          <a:stretch>
            <a:fillRect/>
          </a:stretch>
        </p:blipFill>
        <p:spPr>
          <a:xfrm>
            <a:off x="7972351" y="51458"/>
            <a:ext cx="1074754" cy="794680"/>
          </a:xfrm>
          <a:prstGeom prst="rect">
            <a:avLst/>
          </a:prstGeom>
        </p:spPr>
      </p:pic>
      <p:sp>
        <p:nvSpPr>
          <p:cNvPr id="8" name="Prostokąt 7">
            <a:extLst>
              <a:ext uri="{FF2B5EF4-FFF2-40B4-BE49-F238E27FC236}">
                <a16:creationId xmlns:a16="http://schemas.microsoft.com/office/drawing/2014/main" id="{125BE984-08F4-4650-8BE7-D91684A73DE4}"/>
              </a:ext>
            </a:extLst>
          </p:cNvPr>
          <p:cNvSpPr/>
          <p:nvPr/>
        </p:nvSpPr>
        <p:spPr>
          <a:xfrm>
            <a:off x="395535" y="1210915"/>
            <a:ext cx="8651569" cy="5546198"/>
          </a:xfrm>
          <a:prstGeom prst="rect">
            <a:avLst/>
          </a:prstGeom>
        </p:spPr>
        <p:txBody>
          <a:bodyPr wrap="square">
            <a:spAutoFit/>
          </a:bodyPr>
          <a:lstStyle/>
          <a:p>
            <a:pPr marL="252000" lvl="0" indent="-360000">
              <a:lnSpc>
                <a:spcPct val="150000"/>
              </a:lnSpc>
              <a:buFont typeface="Arial" panose="020B0604020202020204" pitchFamily="34" charset="0"/>
              <a:buChar char="•"/>
            </a:pPr>
            <a:r>
              <a:rPr lang="pl-PL" sz="1400" dirty="0"/>
              <a:t>Transformacja rolnictwa, spadek liczby gospodarstw rolnych i nakładów pracy, a jednocześnie wzrost potencjału produkcyjnego, samej produkcji oraz wydajności ziemi i pracy w tych gospodarstwach = nienadążanie dochodów rolniczych za wzrostem produktywności (wydajności pracy), poszerza oddziaływanie kwestii agrarnej w kierunku zwiększenia presji na tworzenie dóbr publicznych, zagrożonych niszczeniem środowiska i klimatu, przez industrialny rozwój produkcji rolnej;</a:t>
            </a:r>
          </a:p>
          <a:p>
            <a:pPr marL="252000" lvl="0" indent="-360000">
              <a:lnSpc>
                <a:spcPct val="150000"/>
              </a:lnSpc>
              <a:buFont typeface="Arial" panose="020B0604020202020204" pitchFamily="34" charset="0"/>
              <a:buChar char="•"/>
            </a:pPr>
            <a:r>
              <a:rPr lang="pl-PL" sz="1400" dirty="0"/>
              <a:t>Impuls dochodowy, w ramach industrialnego paradygmatu rozwoju rolnictwa, osiąga swoje granice i daje o sobie znać kierat technologiczny;</a:t>
            </a:r>
          </a:p>
          <a:p>
            <a:pPr marL="285750" indent="-285750">
              <a:lnSpc>
                <a:spcPct val="150000"/>
              </a:lnSpc>
              <a:buFont typeface="Arial" panose="020B0604020202020204" pitchFamily="34" charset="0"/>
              <a:buChar char="•"/>
            </a:pPr>
            <a:r>
              <a:rPr lang="pl-PL" sz="1400" dirty="0"/>
              <a:t>Dochody rolnicze w wymiarze absolutnym rosną, ale nie nadążają za dochodami w sektorach pozarolniczych, które rosną szybciej. Utrzymuje się więc, chociaż w malejącym stopniu, dysparytet tych dochodów, któremu towarzyszy deprywacja socjalna rolników. Sytuacja ta tworzy silną stymulację do zmian struktur rolnych, m.in. agrarnej, zatrudnienia, produkcji, mających szeroki wpływ na pole recepcji kwestii agrarnej.</a:t>
            </a:r>
          </a:p>
          <a:p>
            <a:pPr marL="285750" indent="-285750">
              <a:lnSpc>
                <a:spcPct val="150000"/>
              </a:lnSpc>
              <a:buFont typeface="Arial" panose="020B0604020202020204" pitchFamily="34" charset="0"/>
              <a:buChar char="•"/>
            </a:pPr>
            <a:r>
              <a:rPr lang="pl-PL" sz="1400" dirty="0"/>
              <a:t>Dysproporcja w dynamice wzrostu dochodów rolniczych i produktywności pracy w relacji do działów pozarolniczych stymuluje działania na rzecz wzrostu dochodów producentów rolnych i ich </a:t>
            </a:r>
            <a:r>
              <a:rPr lang="pl-PL" sz="1400" dirty="0" err="1"/>
              <a:t>ekoefektywności</a:t>
            </a:r>
            <a:r>
              <a:rPr lang="pl-PL" sz="1400" dirty="0"/>
              <a:t>, poprzez tworzenie potrzeby zwiększania podaży środowiskowych dóbr publicznych, które są szansą na poprawę warunków bytowych gospodarstw rolnych i domowych na obszarach wiejskich. </a:t>
            </a:r>
          </a:p>
        </p:txBody>
      </p:sp>
    </p:spTree>
    <p:extLst>
      <p:ext uri="{BB962C8B-B14F-4D97-AF65-F5344CB8AC3E}">
        <p14:creationId xmlns:p14="http://schemas.microsoft.com/office/powerpoint/2010/main" val="14337261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A47612EC-38EC-46CC-BE52-99AABA3403EE}"/>
              </a:ext>
            </a:extLst>
          </p:cNvPr>
          <p:cNvSpPr>
            <a:spLocks noGrp="1"/>
          </p:cNvSpPr>
          <p:nvPr>
            <p:ph type="title"/>
          </p:nvPr>
        </p:nvSpPr>
        <p:spPr>
          <a:xfrm>
            <a:off x="1331640" y="116632"/>
            <a:ext cx="6640711" cy="1080120"/>
          </a:xfrm>
        </p:spPr>
        <p:txBody>
          <a:bodyPr/>
          <a:lstStyle/>
          <a:p>
            <a:pPr lvl="0"/>
            <a:r>
              <a:rPr lang="pl-PL" sz="3000" b="1" dirty="0"/>
              <a:t>Konceptualizacja kwestii agrarnej dotycząca Polski – c.d.</a:t>
            </a:r>
          </a:p>
        </p:txBody>
      </p:sp>
      <p:pic>
        <p:nvPicPr>
          <p:cNvPr id="3082" name="Picture 10" descr="power point tytulowa">
            <a:extLst>
              <a:ext uri="{FF2B5EF4-FFF2-40B4-BE49-F238E27FC236}">
                <a16:creationId xmlns:a16="http://schemas.microsoft.com/office/drawing/2014/main" id="{B7F46736-1987-4FA7-8C6C-88153B18AB52}"/>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82500"/>
          <a:stretch/>
        </p:blipFill>
        <p:spPr>
          <a:xfrm>
            <a:off x="14140" y="-35858"/>
            <a:ext cx="1440160" cy="87873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 name="Obraz 3">
            <a:extLst>
              <a:ext uri="{FF2B5EF4-FFF2-40B4-BE49-F238E27FC236}">
                <a16:creationId xmlns:a16="http://schemas.microsoft.com/office/drawing/2014/main" id="{1C02BDC8-D554-45B3-9CA9-9B718ACD5AC2}"/>
              </a:ext>
            </a:extLst>
          </p:cNvPr>
          <p:cNvPicPr>
            <a:picLocks noChangeAspect="1"/>
          </p:cNvPicPr>
          <p:nvPr/>
        </p:nvPicPr>
        <p:blipFill>
          <a:blip r:embed="rId3"/>
          <a:stretch>
            <a:fillRect/>
          </a:stretch>
        </p:blipFill>
        <p:spPr>
          <a:xfrm>
            <a:off x="7972351" y="51458"/>
            <a:ext cx="1074754" cy="794680"/>
          </a:xfrm>
          <a:prstGeom prst="rect">
            <a:avLst/>
          </a:prstGeom>
        </p:spPr>
      </p:pic>
      <p:sp>
        <p:nvSpPr>
          <p:cNvPr id="8" name="Prostokąt 7">
            <a:extLst>
              <a:ext uri="{FF2B5EF4-FFF2-40B4-BE49-F238E27FC236}">
                <a16:creationId xmlns:a16="http://schemas.microsoft.com/office/drawing/2014/main" id="{125BE984-08F4-4650-8BE7-D91684A73DE4}"/>
              </a:ext>
            </a:extLst>
          </p:cNvPr>
          <p:cNvSpPr/>
          <p:nvPr/>
        </p:nvSpPr>
        <p:spPr>
          <a:xfrm>
            <a:off x="95813" y="1124744"/>
            <a:ext cx="8939600" cy="5546198"/>
          </a:xfrm>
          <a:prstGeom prst="rect">
            <a:avLst/>
          </a:prstGeom>
        </p:spPr>
        <p:txBody>
          <a:bodyPr wrap="square">
            <a:spAutoFit/>
          </a:bodyPr>
          <a:lstStyle/>
          <a:p>
            <a:pPr marL="252000" lvl="0" indent="-360000">
              <a:lnSpc>
                <a:spcPct val="150000"/>
              </a:lnSpc>
              <a:buFont typeface="Arial" panose="020B0604020202020204" pitchFamily="34" charset="0"/>
              <a:buChar char="•"/>
            </a:pPr>
            <a:r>
              <a:rPr lang="pl-PL" sz="1400" dirty="0"/>
              <a:t>Ujawnia się równocześnie rosnący opór społeczny, wynikający z konieczności ograniczenia presji rolnictwa na środowisko przyrodnicze, co w istocie oznacza zmianę paradygmatu rozwoju rolnictwa z intensyfikacji industrialnej na intensyfikację agroekologiczną. Pojawiają się nowe implikacje dla praktyki trwale równoważonego rozwoju rolnictwa;</a:t>
            </a:r>
          </a:p>
          <a:p>
            <a:pPr marL="252000" lvl="0" indent="-360000">
              <a:lnSpc>
                <a:spcPct val="150000"/>
              </a:lnSpc>
              <a:buFont typeface="Arial" panose="020B0604020202020204" pitchFamily="34" charset="0"/>
              <a:buChar char="•"/>
            </a:pPr>
            <a:r>
              <a:rPr lang="pl-PL" sz="1400" dirty="0"/>
              <a:t>Ewaluacja środowiskowych dóbr publicznych w kierunku ich inkorporacji w rachunku ekonomicznym, wymaga jednak ich wyceny (przynajmniej części z nich) i pomiaru jakości, co intensyfikuje wpływ tej okoliczności na ewolucję kwestii agrarnej w warunkach akceptacji modelu trwale równoważonego rozwoju rolnictwa i obszarów wiejskich, w którym na plan pierwszy wysuwa się skala produkcji, a nie jej intensyfikacja (jak było wcześniej);</a:t>
            </a:r>
          </a:p>
          <a:p>
            <a:pPr marL="252000" lvl="0" indent="-360000">
              <a:lnSpc>
                <a:spcPct val="150000"/>
              </a:lnSpc>
              <a:buFont typeface="Arial" panose="020B0604020202020204" pitchFamily="34" charset="0"/>
              <a:buChar char="•"/>
            </a:pPr>
            <a:r>
              <a:rPr lang="pl-PL" sz="1400" dirty="0"/>
              <a:t>Zmiana paradygmatu rozwoju rolnictwa pociąga za sobą zmianę mechanizmu oddziaływania polityki rolnej państwa na alokację rent w rolnictwie i szerzej w gospodarce żywnościowej;</a:t>
            </a:r>
          </a:p>
          <a:p>
            <a:pPr marL="252000" lvl="0" indent="-360000">
              <a:lnSpc>
                <a:spcPct val="150000"/>
              </a:lnSpc>
              <a:buFont typeface="Arial" panose="020B0604020202020204" pitchFamily="34" charset="0"/>
              <a:buChar char="•"/>
            </a:pPr>
            <a:r>
              <a:rPr lang="pl-PL" sz="1400" dirty="0"/>
              <a:t>Zmiana paradygmatu rolnictwa na bardziej proekologiczny wymusza dostosowania w jego otoczeniu;</a:t>
            </a:r>
          </a:p>
          <a:p>
            <a:pPr marL="252000" lvl="0" indent="-360000">
              <a:lnSpc>
                <a:spcPct val="150000"/>
              </a:lnSpc>
              <a:buFont typeface="Arial" panose="020B0604020202020204" pitchFamily="34" charset="0"/>
              <a:buChar char="•"/>
            </a:pPr>
            <a:r>
              <a:rPr lang="pl-PL" sz="1400" dirty="0"/>
              <a:t>Transformacja modelu rozwoju rolnictwa w warunkach zmieniającego się paradygmatu industrialnego rozwoju wymaga dążenia do zrównoważenia ładów ekonomicznego, środowiskowego i społecznego;</a:t>
            </a:r>
          </a:p>
          <a:p>
            <a:pPr marL="252000" lvl="0" indent="-360000">
              <a:lnSpc>
                <a:spcPct val="150000"/>
              </a:lnSpc>
              <a:buFont typeface="Arial" panose="020B0604020202020204" pitchFamily="34" charset="0"/>
              <a:buChar char="•"/>
            </a:pPr>
            <a:r>
              <a:rPr lang="pl-PL" sz="1400" dirty="0"/>
              <a:t>Poszerzanie pola recepcji kwestii agrarnej w warunkach trwale równoważonego modelu rozwoju rolnictwa i obszarów wiejskich, stymuluje dalszy rozwój wielofunkcyjnego rolnictwa, które obejmować będzie, poza produktami materialnymi i rynkowymi dobra niebędące przedmiotem transakcji rynkowych. </a:t>
            </a:r>
          </a:p>
        </p:txBody>
      </p:sp>
    </p:spTree>
    <p:extLst>
      <p:ext uri="{BB962C8B-B14F-4D97-AF65-F5344CB8AC3E}">
        <p14:creationId xmlns:p14="http://schemas.microsoft.com/office/powerpoint/2010/main" val="19541817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A47612EC-38EC-46CC-BE52-99AABA3403EE}"/>
              </a:ext>
            </a:extLst>
          </p:cNvPr>
          <p:cNvSpPr>
            <a:spLocks noGrp="1"/>
          </p:cNvSpPr>
          <p:nvPr>
            <p:ph type="title"/>
          </p:nvPr>
        </p:nvSpPr>
        <p:spPr>
          <a:xfrm>
            <a:off x="1331640" y="116632"/>
            <a:ext cx="6640711" cy="1080120"/>
          </a:xfrm>
        </p:spPr>
        <p:txBody>
          <a:bodyPr/>
          <a:lstStyle/>
          <a:p>
            <a:pPr lvl="0"/>
            <a:r>
              <a:rPr lang="pl-PL" sz="3000" b="1" dirty="0"/>
              <a:t>Podsumowanie</a:t>
            </a:r>
          </a:p>
        </p:txBody>
      </p:sp>
      <p:pic>
        <p:nvPicPr>
          <p:cNvPr id="3082" name="Picture 10" descr="power point tytulowa">
            <a:extLst>
              <a:ext uri="{FF2B5EF4-FFF2-40B4-BE49-F238E27FC236}">
                <a16:creationId xmlns:a16="http://schemas.microsoft.com/office/drawing/2014/main" id="{B7F46736-1987-4FA7-8C6C-88153B18AB52}"/>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82500"/>
          <a:stretch/>
        </p:blipFill>
        <p:spPr>
          <a:xfrm>
            <a:off x="14140" y="0"/>
            <a:ext cx="1440160" cy="87873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 name="Obraz 3">
            <a:extLst>
              <a:ext uri="{FF2B5EF4-FFF2-40B4-BE49-F238E27FC236}">
                <a16:creationId xmlns:a16="http://schemas.microsoft.com/office/drawing/2014/main" id="{1C02BDC8-D554-45B3-9CA9-9B718ACD5AC2}"/>
              </a:ext>
            </a:extLst>
          </p:cNvPr>
          <p:cNvPicPr>
            <a:picLocks noChangeAspect="1"/>
          </p:cNvPicPr>
          <p:nvPr/>
        </p:nvPicPr>
        <p:blipFill>
          <a:blip r:embed="rId3"/>
          <a:stretch>
            <a:fillRect/>
          </a:stretch>
        </p:blipFill>
        <p:spPr>
          <a:xfrm>
            <a:off x="7972351" y="51458"/>
            <a:ext cx="1074754" cy="794680"/>
          </a:xfrm>
          <a:prstGeom prst="rect">
            <a:avLst/>
          </a:prstGeom>
        </p:spPr>
      </p:pic>
      <p:sp>
        <p:nvSpPr>
          <p:cNvPr id="8" name="Prostokąt 7">
            <a:extLst>
              <a:ext uri="{FF2B5EF4-FFF2-40B4-BE49-F238E27FC236}">
                <a16:creationId xmlns:a16="http://schemas.microsoft.com/office/drawing/2014/main" id="{125BE984-08F4-4650-8BE7-D91684A73DE4}"/>
              </a:ext>
            </a:extLst>
          </p:cNvPr>
          <p:cNvSpPr/>
          <p:nvPr/>
        </p:nvSpPr>
        <p:spPr>
          <a:xfrm>
            <a:off x="107505" y="1012040"/>
            <a:ext cx="8939600" cy="5858014"/>
          </a:xfrm>
          <a:prstGeom prst="rect">
            <a:avLst/>
          </a:prstGeom>
        </p:spPr>
        <p:txBody>
          <a:bodyPr wrap="square">
            <a:spAutoFit/>
          </a:bodyPr>
          <a:lstStyle/>
          <a:p>
            <a:pPr marL="252000" indent="-360000">
              <a:lnSpc>
                <a:spcPct val="150000"/>
              </a:lnSpc>
              <a:buFont typeface="Arial" panose="020B0604020202020204" pitchFamily="34" charset="0"/>
              <a:buChar char="•"/>
            </a:pPr>
            <a:r>
              <a:rPr lang="pl-PL" dirty="0"/>
              <a:t>kwestia agrarna, dyskutowana co najmniej od 150 lat; brak jasnego, jednoznacznego poglądu; nie do końca określone jest miejsce tego problemu w teorii ekonomii, czy szerzej historii myśli ekonomicznej;</a:t>
            </a:r>
          </a:p>
          <a:p>
            <a:pPr marL="252000" lvl="0" indent="-360000">
              <a:lnSpc>
                <a:spcPct val="150000"/>
              </a:lnSpc>
              <a:buFont typeface="Arial" panose="020B0604020202020204" pitchFamily="34" charset="0"/>
              <a:buChar char="•"/>
            </a:pPr>
            <a:r>
              <a:rPr lang="pl-PL" sz="1400" dirty="0"/>
              <a:t> </a:t>
            </a:r>
            <a:r>
              <a:rPr lang="pl-PL" dirty="0"/>
              <a:t>ekonomia rolna jest nauką heterodoksyjną, dotyczy poza rolnictwem także wsi i obszarów wiejskich. Brak jest jednak przesłanek – desygnatów, by zaliczyć ją do ortodoksyjnej ekonomii głównego nurtu;</a:t>
            </a:r>
          </a:p>
          <a:p>
            <a:pPr marL="252000" lvl="0" indent="-360000">
              <a:lnSpc>
                <a:spcPct val="150000"/>
              </a:lnSpc>
              <a:buFont typeface="Arial" panose="020B0604020202020204" pitchFamily="34" charset="0"/>
              <a:buChar char="•"/>
            </a:pPr>
            <a:r>
              <a:rPr lang="pl-PL" dirty="0"/>
              <a:t>heterodoksja ekonomii rolnej, dotycząca także wsi i obszarów wiejskich, mieści się w nurcie paradygmatu rozwoju industrialnego i trwale równoważonego, oddziałuje również na inne szkoły myśli heterodoksyjnej, w tym ekonomii ekologicznej i środowiska; </a:t>
            </a:r>
          </a:p>
          <a:p>
            <a:pPr marL="252000" lvl="0" indent="-360000">
              <a:lnSpc>
                <a:spcPct val="150000"/>
              </a:lnSpc>
              <a:buFont typeface="Arial" panose="020B0604020202020204" pitchFamily="34" charset="0"/>
              <a:buChar char="•"/>
            </a:pPr>
            <a:r>
              <a:rPr lang="pl-PL" dirty="0"/>
              <a:t>maleje natomiast znaczenie teoretyczne ekonomii głównego nurtu, ze względu na wspomniane wyżej monistyczne i redukcyjne podejście do współczesnych problemów gospodarki, cechujące się dogmatyzmem tez i ich nadmierną konsolidacją, zgodnie z ortodoksją głównego nurtu badań;</a:t>
            </a:r>
            <a:endParaRPr lang="pl-PL" sz="1400" dirty="0"/>
          </a:p>
        </p:txBody>
      </p:sp>
    </p:spTree>
    <p:extLst>
      <p:ext uri="{BB962C8B-B14F-4D97-AF65-F5344CB8AC3E}">
        <p14:creationId xmlns:p14="http://schemas.microsoft.com/office/powerpoint/2010/main" val="2882871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A47612EC-38EC-46CC-BE52-99AABA3403EE}"/>
              </a:ext>
            </a:extLst>
          </p:cNvPr>
          <p:cNvSpPr>
            <a:spLocks noGrp="1"/>
          </p:cNvSpPr>
          <p:nvPr>
            <p:ph type="title"/>
          </p:nvPr>
        </p:nvSpPr>
        <p:spPr>
          <a:xfrm>
            <a:off x="1331640" y="116632"/>
            <a:ext cx="6640711" cy="1080120"/>
          </a:xfrm>
        </p:spPr>
        <p:txBody>
          <a:bodyPr/>
          <a:lstStyle/>
          <a:p>
            <a:pPr lvl="0"/>
            <a:r>
              <a:rPr lang="pl-PL" sz="3000" b="1" dirty="0"/>
              <a:t>Podsumowanie – c.d.</a:t>
            </a:r>
          </a:p>
        </p:txBody>
      </p:sp>
      <p:pic>
        <p:nvPicPr>
          <p:cNvPr id="3082" name="Picture 10" descr="power point tytulowa">
            <a:extLst>
              <a:ext uri="{FF2B5EF4-FFF2-40B4-BE49-F238E27FC236}">
                <a16:creationId xmlns:a16="http://schemas.microsoft.com/office/drawing/2014/main" id="{B7F46736-1987-4FA7-8C6C-88153B18AB52}"/>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82500"/>
          <a:stretch/>
        </p:blipFill>
        <p:spPr>
          <a:xfrm>
            <a:off x="14140" y="0"/>
            <a:ext cx="1440160" cy="87873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 name="Obraz 3">
            <a:extLst>
              <a:ext uri="{FF2B5EF4-FFF2-40B4-BE49-F238E27FC236}">
                <a16:creationId xmlns:a16="http://schemas.microsoft.com/office/drawing/2014/main" id="{1C02BDC8-D554-45B3-9CA9-9B718ACD5AC2}"/>
              </a:ext>
            </a:extLst>
          </p:cNvPr>
          <p:cNvPicPr>
            <a:picLocks noChangeAspect="1"/>
          </p:cNvPicPr>
          <p:nvPr/>
        </p:nvPicPr>
        <p:blipFill>
          <a:blip r:embed="rId3"/>
          <a:stretch>
            <a:fillRect/>
          </a:stretch>
        </p:blipFill>
        <p:spPr>
          <a:xfrm>
            <a:off x="7972351" y="51458"/>
            <a:ext cx="1074754" cy="794680"/>
          </a:xfrm>
          <a:prstGeom prst="rect">
            <a:avLst/>
          </a:prstGeom>
        </p:spPr>
      </p:pic>
      <p:sp>
        <p:nvSpPr>
          <p:cNvPr id="8" name="Prostokąt 7">
            <a:extLst>
              <a:ext uri="{FF2B5EF4-FFF2-40B4-BE49-F238E27FC236}">
                <a16:creationId xmlns:a16="http://schemas.microsoft.com/office/drawing/2014/main" id="{125BE984-08F4-4650-8BE7-D91684A73DE4}"/>
              </a:ext>
            </a:extLst>
          </p:cNvPr>
          <p:cNvSpPr/>
          <p:nvPr/>
        </p:nvSpPr>
        <p:spPr>
          <a:xfrm>
            <a:off x="107505" y="1012040"/>
            <a:ext cx="8939600" cy="4478662"/>
          </a:xfrm>
          <a:prstGeom prst="rect">
            <a:avLst/>
          </a:prstGeom>
        </p:spPr>
        <p:txBody>
          <a:bodyPr wrap="square">
            <a:spAutoFit/>
          </a:bodyPr>
          <a:lstStyle/>
          <a:p>
            <a:pPr marL="252000" indent="-360000">
              <a:lnSpc>
                <a:spcPct val="150000"/>
              </a:lnSpc>
              <a:buFont typeface="Arial" panose="020B0604020202020204" pitchFamily="34" charset="0"/>
              <a:buChar char="•"/>
            </a:pPr>
            <a:r>
              <a:rPr lang="pl-PL" sz="1600" dirty="0"/>
              <a:t>istnieje potrzeba obecności w nauce zintegrowanej teorii ekonomii rolnej, w tym wypełniającej ją kwestii agrarnej, a współcześnie rozszerzonej o kwestię wiejską;</a:t>
            </a:r>
          </a:p>
          <a:p>
            <a:pPr marL="252000" indent="-360000">
              <a:lnSpc>
                <a:spcPct val="150000"/>
              </a:lnSpc>
              <a:buFont typeface="Arial" panose="020B0604020202020204" pitchFamily="34" charset="0"/>
              <a:buChar char="•"/>
            </a:pPr>
            <a:r>
              <a:rPr lang="pl-PL" sz="1600" dirty="0"/>
              <a:t>te obszary badawcze uznajemy, jako zwiększające przestrzeń pola recepcji kwestii agrarnej, towarzyszącą multiplikacji jej założeń teoretycznych i heterodoksji wyników;</a:t>
            </a:r>
          </a:p>
          <a:p>
            <a:pPr marL="252000" indent="-360000">
              <a:lnSpc>
                <a:spcPct val="150000"/>
              </a:lnSpc>
              <a:buFont typeface="Arial" panose="020B0604020202020204" pitchFamily="34" charset="0"/>
              <a:buChar char="•"/>
            </a:pPr>
            <a:r>
              <a:rPr lang="pl-PL" sz="1600" dirty="0"/>
              <a:t>omawiana teoria ma uniwersalny charakter, a jej przedmiot badań wpisuje się we współczesną heterodoksyjną myśl ekonomii rolnej, bogatą w różnorodne nurty badawcze;</a:t>
            </a:r>
          </a:p>
          <a:p>
            <a:pPr marL="252000" indent="-360000">
              <a:lnSpc>
                <a:spcPct val="150000"/>
              </a:lnSpc>
              <a:buFont typeface="Arial" panose="020B0604020202020204" pitchFamily="34" charset="0"/>
              <a:buChar char="•"/>
            </a:pPr>
            <a:r>
              <a:rPr lang="pl-PL" sz="1600" dirty="0"/>
              <a:t>przyczynia się w ten sposób do budowy wspomnianego „nowego mainstreamu” współczesnej myśli ekonomicznej, zgodnie z potrzebą jego interdyscyplinarności Stoi jednakże w opozycji do niektórych twierdzeń ekonomii neoklasycznej;</a:t>
            </a:r>
          </a:p>
          <a:p>
            <a:pPr marL="252000" indent="-360000">
              <a:lnSpc>
                <a:spcPct val="150000"/>
              </a:lnSpc>
              <a:buFont typeface="Arial" panose="020B0604020202020204" pitchFamily="34" charset="0"/>
              <a:buChar char="•"/>
            </a:pPr>
            <a:r>
              <a:rPr lang="pl-PL" sz="1600" dirty="0"/>
              <a:t>póki jednakże rolnictwo będzie produkowało żywność, a ludzie będą od niej zależni, póty kwestia agrarna rozumiana zarówno w sensie stricte, jak i largo, będzie funkcjonowała, jako uniwersalne zjawisko ekonomiczno-społeczne i główny przedmiot badań teorii ekonomii rolnej.</a:t>
            </a:r>
          </a:p>
        </p:txBody>
      </p:sp>
    </p:spTree>
    <p:extLst>
      <p:ext uri="{BB962C8B-B14F-4D97-AF65-F5344CB8AC3E}">
        <p14:creationId xmlns:p14="http://schemas.microsoft.com/office/powerpoint/2010/main" val="4159226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A47612EC-38EC-46CC-BE52-99AABA3403EE}"/>
              </a:ext>
            </a:extLst>
          </p:cNvPr>
          <p:cNvSpPr>
            <a:spLocks noGrp="1"/>
          </p:cNvSpPr>
          <p:nvPr>
            <p:ph type="title"/>
          </p:nvPr>
        </p:nvSpPr>
        <p:spPr>
          <a:xfrm>
            <a:off x="1619672" y="1988840"/>
            <a:ext cx="6640711" cy="1080120"/>
          </a:xfrm>
        </p:spPr>
        <p:txBody>
          <a:bodyPr/>
          <a:lstStyle/>
          <a:p>
            <a:pPr lvl="0"/>
            <a:r>
              <a:rPr lang="pl-PL" sz="3000" dirty="0"/>
              <a:t>Dziękujemy za uwagę!</a:t>
            </a:r>
          </a:p>
        </p:txBody>
      </p:sp>
      <p:pic>
        <p:nvPicPr>
          <p:cNvPr id="3082" name="Picture 10" descr="power point tytulowa">
            <a:extLst>
              <a:ext uri="{FF2B5EF4-FFF2-40B4-BE49-F238E27FC236}">
                <a16:creationId xmlns:a16="http://schemas.microsoft.com/office/drawing/2014/main" id="{B7F46736-1987-4FA7-8C6C-88153B18AB52}"/>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82500"/>
          <a:stretch/>
        </p:blipFill>
        <p:spPr>
          <a:xfrm>
            <a:off x="14140" y="0"/>
            <a:ext cx="1440160" cy="87873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 name="Obraz 3">
            <a:extLst>
              <a:ext uri="{FF2B5EF4-FFF2-40B4-BE49-F238E27FC236}">
                <a16:creationId xmlns:a16="http://schemas.microsoft.com/office/drawing/2014/main" id="{1C02BDC8-D554-45B3-9CA9-9B718ACD5AC2}"/>
              </a:ext>
            </a:extLst>
          </p:cNvPr>
          <p:cNvPicPr>
            <a:picLocks noChangeAspect="1"/>
          </p:cNvPicPr>
          <p:nvPr/>
        </p:nvPicPr>
        <p:blipFill>
          <a:blip r:embed="rId3"/>
          <a:stretch>
            <a:fillRect/>
          </a:stretch>
        </p:blipFill>
        <p:spPr>
          <a:xfrm>
            <a:off x="7972351" y="51458"/>
            <a:ext cx="1074754" cy="794680"/>
          </a:xfrm>
          <a:prstGeom prst="rect">
            <a:avLst/>
          </a:prstGeom>
        </p:spPr>
      </p:pic>
    </p:spTree>
    <p:extLst>
      <p:ext uri="{BB962C8B-B14F-4D97-AF65-F5344CB8AC3E}">
        <p14:creationId xmlns:p14="http://schemas.microsoft.com/office/powerpoint/2010/main" val="6374423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A47612EC-38EC-46CC-BE52-99AABA3403EE}"/>
              </a:ext>
            </a:extLst>
          </p:cNvPr>
          <p:cNvSpPr>
            <a:spLocks noGrp="1"/>
          </p:cNvSpPr>
          <p:nvPr>
            <p:ph type="title"/>
          </p:nvPr>
        </p:nvSpPr>
        <p:spPr>
          <a:xfrm>
            <a:off x="1331059" y="30736"/>
            <a:ext cx="6640711" cy="1080120"/>
          </a:xfrm>
        </p:spPr>
        <p:txBody>
          <a:bodyPr/>
          <a:lstStyle/>
          <a:p>
            <a:pPr lvl="0">
              <a:lnSpc>
                <a:spcPct val="150000"/>
              </a:lnSpc>
            </a:pPr>
            <a:r>
              <a:rPr lang="pl-PL" sz="1600" b="1" dirty="0"/>
              <a:t>Celem głównym niniejszych rozważań jest próba wypełnienia luki w ogólnej teorii ekonomii, wynikającej z braku uznania odrębności ekonomicznej myśli agrarnej, jako teorii heterodoksyjnej.</a:t>
            </a:r>
          </a:p>
        </p:txBody>
      </p:sp>
      <p:pic>
        <p:nvPicPr>
          <p:cNvPr id="3082" name="Picture 10" descr="power point tytulowa">
            <a:extLst>
              <a:ext uri="{FF2B5EF4-FFF2-40B4-BE49-F238E27FC236}">
                <a16:creationId xmlns:a16="http://schemas.microsoft.com/office/drawing/2014/main" id="{B7F46736-1987-4FA7-8C6C-88153B18AB52}"/>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82500"/>
          <a:stretch/>
        </p:blipFill>
        <p:spPr>
          <a:xfrm>
            <a:off x="14140" y="0"/>
            <a:ext cx="1440160" cy="87873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 name="Obraz 3">
            <a:extLst>
              <a:ext uri="{FF2B5EF4-FFF2-40B4-BE49-F238E27FC236}">
                <a16:creationId xmlns:a16="http://schemas.microsoft.com/office/drawing/2014/main" id="{1C02BDC8-D554-45B3-9CA9-9B718ACD5AC2}"/>
              </a:ext>
            </a:extLst>
          </p:cNvPr>
          <p:cNvPicPr>
            <a:picLocks noChangeAspect="1"/>
          </p:cNvPicPr>
          <p:nvPr/>
        </p:nvPicPr>
        <p:blipFill>
          <a:blip r:embed="rId3"/>
          <a:stretch>
            <a:fillRect/>
          </a:stretch>
        </p:blipFill>
        <p:spPr>
          <a:xfrm>
            <a:off x="7972351" y="51458"/>
            <a:ext cx="1074754" cy="794680"/>
          </a:xfrm>
          <a:prstGeom prst="rect">
            <a:avLst/>
          </a:prstGeom>
        </p:spPr>
      </p:pic>
      <p:pic>
        <p:nvPicPr>
          <p:cNvPr id="2" name="Obraz 1">
            <a:extLst>
              <a:ext uri="{FF2B5EF4-FFF2-40B4-BE49-F238E27FC236}">
                <a16:creationId xmlns:a16="http://schemas.microsoft.com/office/drawing/2014/main" id="{1081258B-5F0D-426D-B88E-BB640D9CCE16}"/>
              </a:ext>
            </a:extLst>
          </p:cNvPr>
          <p:cNvPicPr>
            <a:picLocks noChangeAspect="1"/>
          </p:cNvPicPr>
          <p:nvPr/>
        </p:nvPicPr>
        <p:blipFill>
          <a:blip r:embed="rId4"/>
          <a:stretch>
            <a:fillRect/>
          </a:stretch>
        </p:blipFill>
        <p:spPr>
          <a:xfrm>
            <a:off x="-14140" y="1342982"/>
            <a:ext cx="9144000" cy="5382190"/>
          </a:xfrm>
          <a:prstGeom prst="rect">
            <a:avLst/>
          </a:prstGeom>
        </p:spPr>
      </p:pic>
    </p:spTree>
    <p:extLst>
      <p:ext uri="{BB962C8B-B14F-4D97-AF65-F5344CB8AC3E}">
        <p14:creationId xmlns:p14="http://schemas.microsoft.com/office/powerpoint/2010/main" val="6468962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A47612EC-38EC-46CC-BE52-99AABA3403EE}"/>
              </a:ext>
            </a:extLst>
          </p:cNvPr>
          <p:cNvSpPr>
            <a:spLocks noGrp="1"/>
          </p:cNvSpPr>
          <p:nvPr>
            <p:ph type="title"/>
          </p:nvPr>
        </p:nvSpPr>
        <p:spPr>
          <a:xfrm>
            <a:off x="1331640" y="116632"/>
            <a:ext cx="6768752" cy="1301006"/>
          </a:xfrm>
        </p:spPr>
        <p:txBody>
          <a:bodyPr/>
          <a:lstStyle/>
          <a:p>
            <a:r>
              <a:rPr lang="pl-PL" sz="2900" b="1" dirty="0"/>
              <a:t>Ekonomia rolna jako odrębna szkoła heterodoksyjnej myśli ekonomicznej</a:t>
            </a:r>
          </a:p>
        </p:txBody>
      </p:sp>
      <p:pic>
        <p:nvPicPr>
          <p:cNvPr id="3082" name="Picture 10" descr="power point tytulowa">
            <a:extLst>
              <a:ext uri="{FF2B5EF4-FFF2-40B4-BE49-F238E27FC236}">
                <a16:creationId xmlns:a16="http://schemas.microsoft.com/office/drawing/2014/main" id="{B7F46736-1987-4FA7-8C6C-88153B18AB52}"/>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82500"/>
          <a:stretch/>
        </p:blipFill>
        <p:spPr>
          <a:xfrm>
            <a:off x="14140" y="0"/>
            <a:ext cx="1440160" cy="87873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 name="Obraz 3">
            <a:extLst>
              <a:ext uri="{FF2B5EF4-FFF2-40B4-BE49-F238E27FC236}">
                <a16:creationId xmlns:a16="http://schemas.microsoft.com/office/drawing/2014/main" id="{1C02BDC8-D554-45B3-9CA9-9B718ACD5AC2}"/>
              </a:ext>
            </a:extLst>
          </p:cNvPr>
          <p:cNvPicPr>
            <a:picLocks noChangeAspect="1"/>
          </p:cNvPicPr>
          <p:nvPr/>
        </p:nvPicPr>
        <p:blipFill>
          <a:blip r:embed="rId3"/>
          <a:stretch>
            <a:fillRect/>
          </a:stretch>
        </p:blipFill>
        <p:spPr>
          <a:xfrm>
            <a:off x="7972351" y="51458"/>
            <a:ext cx="1074754" cy="794680"/>
          </a:xfrm>
          <a:prstGeom prst="rect">
            <a:avLst/>
          </a:prstGeom>
        </p:spPr>
      </p:pic>
      <p:sp>
        <p:nvSpPr>
          <p:cNvPr id="8" name="Prostokąt 7">
            <a:extLst>
              <a:ext uri="{FF2B5EF4-FFF2-40B4-BE49-F238E27FC236}">
                <a16:creationId xmlns:a16="http://schemas.microsoft.com/office/drawing/2014/main" id="{125BE984-08F4-4650-8BE7-D91684A73DE4}"/>
              </a:ext>
            </a:extLst>
          </p:cNvPr>
          <p:cNvSpPr/>
          <p:nvPr/>
        </p:nvSpPr>
        <p:spPr>
          <a:xfrm>
            <a:off x="395536" y="1399545"/>
            <a:ext cx="8208912" cy="5145255"/>
          </a:xfrm>
          <a:prstGeom prst="rect">
            <a:avLst/>
          </a:prstGeom>
        </p:spPr>
        <p:txBody>
          <a:bodyPr wrap="square">
            <a:spAutoFit/>
          </a:bodyPr>
          <a:lstStyle/>
          <a:p>
            <a:pPr marL="457200" indent="-457200">
              <a:lnSpc>
                <a:spcPct val="150000"/>
              </a:lnSpc>
              <a:spcAft>
                <a:spcPts val="0"/>
              </a:spcAft>
              <a:buFont typeface="Arial" panose="020B0604020202020204" pitchFamily="34" charset="0"/>
              <a:buChar char="•"/>
            </a:pPr>
            <a:r>
              <a:rPr lang="pl-PL" sz="1700" dirty="0"/>
              <a:t>integracja teorii ekonomii rolnej pozwala pełniej wyjaśniać istotę badanych procesów ekonomicznych, trafniej je prognozować oraz realistyczniej formułować postulaty aplikacyjne;</a:t>
            </a:r>
          </a:p>
          <a:p>
            <a:pPr marL="457200" indent="-457200">
              <a:lnSpc>
                <a:spcPct val="150000"/>
              </a:lnSpc>
              <a:spcAft>
                <a:spcPts val="0"/>
              </a:spcAft>
              <a:buFont typeface="Arial" panose="020B0604020202020204" pitchFamily="34" charset="0"/>
              <a:buChar char="•"/>
            </a:pPr>
            <a:r>
              <a:rPr lang="pl-PL" sz="1700" dirty="0"/>
              <a:t>podkreślenie wielości i różnorodności szkół i nurtów badawczych w ekonomii heterodoksyjnej, do których zaliczamy także ekonomię rolną;</a:t>
            </a:r>
          </a:p>
          <a:p>
            <a:pPr marL="457200" indent="-457200">
              <a:lnSpc>
                <a:spcPct val="150000"/>
              </a:lnSpc>
              <a:spcAft>
                <a:spcPts val="0"/>
              </a:spcAft>
              <a:buFont typeface="Arial" panose="020B0604020202020204" pitchFamily="34" charset="0"/>
              <a:buChar char="•"/>
            </a:pPr>
            <a:r>
              <a:rPr lang="pl-PL" sz="1700" dirty="0"/>
              <a:t>ważne jest podjęcie dyskusji o relacji ekonomii rolnej względem ekonomii głównego nurtu, jak też innych szkół i nurtów heterodoksyjnej myśli ekonomicznej;</a:t>
            </a:r>
          </a:p>
          <a:p>
            <a:pPr marL="457200" indent="-457200">
              <a:lnSpc>
                <a:spcPct val="150000"/>
              </a:lnSpc>
              <a:spcAft>
                <a:spcPts val="0"/>
              </a:spcAft>
              <a:buFont typeface="Arial" panose="020B0604020202020204" pitchFamily="34" charset="0"/>
              <a:buChar char="•"/>
            </a:pPr>
            <a:r>
              <a:rPr lang="pl-PL" sz="1700" dirty="0"/>
              <a:t>teoria ekonomii rolnej, wsparta bogactwem i różnorodnością myśli ekonomiczno-społecznej, dotyczącej kwestii agrarnej i wiejskiej, przejawiająca się w paradygmacie industrialnego i trwale równoważonego rozwoju rolnictwa, wsi i obszarów wiejskich i jest obszarem nauki wymykającym się neoliberalnym koncepcjom gospodarczym.</a:t>
            </a:r>
          </a:p>
        </p:txBody>
      </p:sp>
    </p:spTree>
    <p:extLst>
      <p:ext uri="{BB962C8B-B14F-4D97-AF65-F5344CB8AC3E}">
        <p14:creationId xmlns:p14="http://schemas.microsoft.com/office/powerpoint/2010/main" val="40327563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A47612EC-38EC-46CC-BE52-99AABA3403EE}"/>
              </a:ext>
            </a:extLst>
          </p:cNvPr>
          <p:cNvSpPr>
            <a:spLocks noGrp="1"/>
          </p:cNvSpPr>
          <p:nvPr>
            <p:ph type="title"/>
          </p:nvPr>
        </p:nvSpPr>
        <p:spPr>
          <a:xfrm>
            <a:off x="1331640" y="116632"/>
            <a:ext cx="6640711" cy="1301006"/>
          </a:xfrm>
        </p:spPr>
        <p:txBody>
          <a:bodyPr/>
          <a:lstStyle/>
          <a:p>
            <a:pPr lvl="0"/>
            <a:r>
              <a:rPr lang="pl-PL" sz="2800" b="1" dirty="0"/>
              <a:t>Ekonomia rolna jako nauka pluralistyczna. Różne punkty widzenia i paradygmaty badawcze</a:t>
            </a:r>
          </a:p>
        </p:txBody>
      </p:sp>
      <p:pic>
        <p:nvPicPr>
          <p:cNvPr id="3082" name="Picture 10" descr="power point tytulowa">
            <a:extLst>
              <a:ext uri="{FF2B5EF4-FFF2-40B4-BE49-F238E27FC236}">
                <a16:creationId xmlns:a16="http://schemas.microsoft.com/office/drawing/2014/main" id="{B7F46736-1987-4FA7-8C6C-88153B18AB52}"/>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82500"/>
          <a:stretch/>
        </p:blipFill>
        <p:spPr>
          <a:xfrm>
            <a:off x="14140" y="0"/>
            <a:ext cx="1440160" cy="87873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 name="Obraz 3">
            <a:extLst>
              <a:ext uri="{FF2B5EF4-FFF2-40B4-BE49-F238E27FC236}">
                <a16:creationId xmlns:a16="http://schemas.microsoft.com/office/drawing/2014/main" id="{1C02BDC8-D554-45B3-9CA9-9B718ACD5AC2}"/>
              </a:ext>
            </a:extLst>
          </p:cNvPr>
          <p:cNvPicPr>
            <a:picLocks noChangeAspect="1"/>
          </p:cNvPicPr>
          <p:nvPr/>
        </p:nvPicPr>
        <p:blipFill>
          <a:blip r:embed="rId3"/>
          <a:stretch>
            <a:fillRect/>
          </a:stretch>
        </p:blipFill>
        <p:spPr>
          <a:xfrm>
            <a:off x="7972351" y="51458"/>
            <a:ext cx="1074754" cy="794680"/>
          </a:xfrm>
          <a:prstGeom prst="rect">
            <a:avLst/>
          </a:prstGeom>
        </p:spPr>
      </p:pic>
      <p:sp>
        <p:nvSpPr>
          <p:cNvPr id="8" name="Prostokąt 7">
            <a:extLst>
              <a:ext uri="{FF2B5EF4-FFF2-40B4-BE49-F238E27FC236}">
                <a16:creationId xmlns:a16="http://schemas.microsoft.com/office/drawing/2014/main" id="{125BE984-08F4-4650-8BE7-D91684A73DE4}"/>
              </a:ext>
            </a:extLst>
          </p:cNvPr>
          <p:cNvSpPr/>
          <p:nvPr/>
        </p:nvSpPr>
        <p:spPr>
          <a:xfrm>
            <a:off x="179512" y="1645795"/>
            <a:ext cx="8784976" cy="4773358"/>
          </a:xfrm>
          <a:prstGeom prst="rect">
            <a:avLst/>
          </a:prstGeom>
        </p:spPr>
        <p:txBody>
          <a:bodyPr wrap="square">
            <a:spAutoFit/>
          </a:bodyPr>
          <a:lstStyle/>
          <a:p>
            <a:pPr marL="360000" indent="-468000">
              <a:lnSpc>
                <a:spcPct val="150000"/>
              </a:lnSpc>
              <a:spcAft>
                <a:spcPts val="0"/>
              </a:spcAft>
              <a:buFont typeface="Arial" panose="020B0604020202020204" pitchFamily="34" charset="0"/>
              <a:buChar char="•"/>
            </a:pPr>
            <a:r>
              <a:rPr lang="pl-PL" sz="1650" dirty="0"/>
              <a:t>pluralizm myśli ekonomicznej jest silną stroną nauki, w przeciwieństwie do ortodoksji, prowadzącej do monizmu, a w konsekwencji do dogmatyzmu myśli ekonomicznej;</a:t>
            </a:r>
          </a:p>
          <a:p>
            <a:pPr marL="360000" indent="-468000">
              <a:lnSpc>
                <a:spcPct val="150000"/>
              </a:lnSpc>
              <a:spcAft>
                <a:spcPts val="0"/>
              </a:spcAft>
              <a:buFont typeface="Arial" panose="020B0604020202020204" pitchFamily="34" charset="0"/>
              <a:buChar char="•"/>
            </a:pPr>
            <a:r>
              <a:rPr lang="pl-PL" sz="1650" dirty="0"/>
              <a:t>nurty ekonomii heterodoksyjnej trafniej diagnozują problemy współczesnej gospodarki, gdyż uwzględniają konteksty historyczne, kulturowe, społeczne, ekologiczne itp.;</a:t>
            </a:r>
          </a:p>
          <a:p>
            <a:pPr marL="360000" indent="-468000">
              <a:lnSpc>
                <a:spcPct val="150000"/>
              </a:lnSpc>
              <a:spcAft>
                <a:spcPts val="0"/>
              </a:spcAft>
              <a:buFont typeface="Arial" panose="020B0604020202020204" pitchFamily="34" charset="0"/>
              <a:buChar char="•"/>
            </a:pPr>
            <a:r>
              <a:rPr lang="pl-PL" sz="1650" dirty="0"/>
              <a:t>zazwyczaj prezentują one podejście narracyjne, </a:t>
            </a:r>
            <a:r>
              <a:rPr lang="pl-PL" sz="1650" dirty="0" err="1"/>
              <a:t>wieloparadygmatyczne</a:t>
            </a:r>
            <a:r>
              <a:rPr lang="pl-PL" sz="1650" dirty="0"/>
              <a:t>, niewymierne, nie monopolizując określonej teorii ekonomicznej;</a:t>
            </a:r>
          </a:p>
          <a:p>
            <a:pPr marL="360000" indent="-468000">
              <a:lnSpc>
                <a:spcPct val="150000"/>
              </a:lnSpc>
              <a:spcAft>
                <a:spcPts val="0"/>
              </a:spcAft>
              <a:buFont typeface="Arial" panose="020B0604020202020204" pitchFamily="34" charset="0"/>
              <a:buChar char="•"/>
            </a:pPr>
            <a:r>
              <a:rPr lang="pl-PL" sz="1650" dirty="0"/>
              <a:t>pluralizm myśli determinuje otwartość ekonomii rolnej na inne nauki społeczne i daje jej przepustkę do udziału w syntezie </a:t>
            </a:r>
            <a:r>
              <a:rPr lang="pl-PL" sz="1650" dirty="0" err="1"/>
              <a:t>transdyscyplinarnej</a:t>
            </a:r>
            <a:r>
              <a:rPr lang="pl-PL" sz="1650" dirty="0"/>
              <a:t>, uwzględniającej także niektóre tezy ekonomii </a:t>
            </a:r>
            <a:r>
              <a:rPr lang="pl-PL" sz="1650" dirty="0" err="1"/>
              <a:t>postkeynesowskiej</a:t>
            </a:r>
            <a:r>
              <a:rPr lang="pl-PL" sz="1650" dirty="0"/>
              <a:t>, nowej ekonomii instytucjonalnej, czy ekologicznej;</a:t>
            </a:r>
          </a:p>
          <a:p>
            <a:pPr marL="360000" indent="-468000">
              <a:lnSpc>
                <a:spcPct val="150000"/>
              </a:lnSpc>
              <a:spcAft>
                <a:spcPts val="0"/>
              </a:spcAft>
              <a:buFont typeface="Arial" panose="020B0604020202020204" pitchFamily="34" charset="0"/>
              <a:buChar char="•"/>
            </a:pPr>
            <a:r>
              <a:rPr lang="pl-PL" sz="1650" dirty="0"/>
              <a:t>szkoła ekonomii rolnej winna być natomiast pluralistyczna, uwzględniać różne punkty widzenia i paradygmaty badawcze, od industrialnego po wzrost trwale równoważony.</a:t>
            </a:r>
          </a:p>
          <a:p>
            <a:pPr marL="457200" indent="-457200">
              <a:lnSpc>
                <a:spcPct val="150000"/>
              </a:lnSpc>
              <a:spcAft>
                <a:spcPts val="0"/>
              </a:spcAft>
              <a:buFont typeface="Arial" panose="020B0604020202020204" pitchFamily="34" charset="0"/>
              <a:buChar char="•"/>
            </a:pPr>
            <a:endParaRPr lang="pl-PL" sz="2600" dirty="0"/>
          </a:p>
        </p:txBody>
      </p:sp>
    </p:spTree>
    <p:extLst>
      <p:ext uri="{BB962C8B-B14F-4D97-AF65-F5344CB8AC3E}">
        <p14:creationId xmlns:p14="http://schemas.microsoft.com/office/powerpoint/2010/main" val="42157879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A47612EC-38EC-46CC-BE52-99AABA3403EE}"/>
              </a:ext>
            </a:extLst>
          </p:cNvPr>
          <p:cNvSpPr>
            <a:spLocks noGrp="1"/>
          </p:cNvSpPr>
          <p:nvPr>
            <p:ph type="title"/>
          </p:nvPr>
        </p:nvSpPr>
        <p:spPr>
          <a:xfrm>
            <a:off x="1331640" y="116632"/>
            <a:ext cx="6640711" cy="1301006"/>
          </a:xfrm>
        </p:spPr>
        <p:txBody>
          <a:bodyPr/>
          <a:lstStyle/>
          <a:p>
            <a:pPr lvl="0"/>
            <a:r>
              <a:rPr lang="pl-PL" sz="3000" b="1" dirty="0"/>
              <a:t>Desygnaty merytorycznej odrębności ekonomii rolnej</a:t>
            </a:r>
          </a:p>
        </p:txBody>
      </p:sp>
      <p:pic>
        <p:nvPicPr>
          <p:cNvPr id="3082" name="Picture 10" descr="power point tytulowa">
            <a:extLst>
              <a:ext uri="{FF2B5EF4-FFF2-40B4-BE49-F238E27FC236}">
                <a16:creationId xmlns:a16="http://schemas.microsoft.com/office/drawing/2014/main" id="{B7F46736-1987-4FA7-8C6C-88153B18AB52}"/>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82500"/>
          <a:stretch/>
        </p:blipFill>
        <p:spPr>
          <a:xfrm>
            <a:off x="14140" y="-35859"/>
            <a:ext cx="1440160" cy="87873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 name="Obraz 3">
            <a:extLst>
              <a:ext uri="{FF2B5EF4-FFF2-40B4-BE49-F238E27FC236}">
                <a16:creationId xmlns:a16="http://schemas.microsoft.com/office/drawing/2014/main" id="{1C02BDC8-D554-45B3-9CA9-9B718ACD5AC2}"/>
              </a:ext>
            </a:extLst>
          </p:cNvPr>
          <p:cNvPicPr>
            <a:picLocks noChangeAspect="1"/>
          </p:cNvPicPr>
          <p:nvPr/>
        </p:nvPicPr>
        <p:blipFill>
          <a:blip r:embed="rId3"/>
          <a:stretch>
            <a:fillRect/>
          </a:stretch>
        </p:blipFill>
        <p:spPr>
          <a:xfrm>
            <a:off x="7972351" y="51458"/>
            <a:ext cx="1074754" cy="794680"/>
          </a:xfrm>
          <a:prstGeom prst="rect">
            <a:avLst/>
          </a:prstGeom>
        </p:spPr>
      </p:pic>
      <p:sp>
        <p:nvSpPr>
          <p:cNvPr id="8" name="Prostokąt 7">
            <a:extLst>
              <a:ext uri="{FF2B5EF4-FFF2-40B4-BE49-F238E27FC236}">
                <a16:creationId xmlns:a16="http://schemas.microsoft.com/office/drawing/2014/main" id="{125BE984-08F4-4650-8BE7-D91684A73DE4}"/>
              </a:ext>
            </a:extLst>
          </p:cNvPr>
          <p:cNvSpPr/>
          <p:nvPr/>
        </p:nvSpPr>
        <p:spPr>
          <a:xfrm>
            <a:off x="251520" y="1455135"/>
            <a:ext cx="8496944" cy="4958024"/>
          </a:xfrm>
          <a:prstGeom prst="rect">
            <a:avLst/>
          </a:prstGeom>
        </p:spPr>
        <p:txBody>
          <a:bodyPr wrap="square">
            <a:spAutoFit/>
          </a:bodyPr>
          <a:lstStyle/>
          <a:p>
            <a:pPr marL="457200" indent="-457200">
              <a:lnSpc>
                <a:spcPct val="150000"/>
              </a:lnSpc>
              <a:spcAft>
                <a:spcPts val="0"/>
              </a:spcAft>
              <a:buFont typeface="Arial" panose="020B0604020202020204" pitchFamily="34" charset="0"/>
              <a:buChar char="•"/>
            </a:pPr>
            <a:r>
              <a:rPr lang="pl-PL" sz="2200" dirty="0"/>
              <a:t>nieprzenośność (bryłowatość) ziemi, jako czynnika produkcji</a:t>
            </a:r>
          </a:p>
          <a:p>
            <a:pPr marL="457200" indent="-457200">
              <a:lnSpc>
                <a:spcPct val="150000"/>
              </a:lnSpc>
              <a:spcAft>
                <a:spcPts val="0"/>
              </a:spcAft>
              <a:buFont typeface="Arial" panose="020B0604020202020204" pitchFamily="34" charset="0"/>
              <a:buChar char="•"/>
            </a:pPr>
            <a:r>
              <a:rPr lang="pl-PL" sz="2200" dirty="0"/>
              <a:t>przymus konsumpcji żywności człowieka, jako </a:t>
            </a:r>
            <a:r>
              <a:rPr lang="pl-PL" sz="2200" i="1" dirty="0"/>
              <a:t>„homo </a:t>
            </a:r>
            <a:r>
              <a:rPr lang="pl-PL" sz="2200" i="1" dirty="0" err="1"/>
              <a:t>agricola</a:t>
            </a:r>
            <a:r>
              <a:rPr lang="pl-PL" sz="2200" i="1" dirty="0"/>
              <a:t>”</a:t>
            </a:r>
          </a:p>
          <a:p>
            <a:pPr marL="457200" indent="-457200">
              <a:lnSpc>
                <a:spcPct val="150000"/>
              </a:lnSpc>
              <a:spcAft>
                <a:spcPts val="0"/>
              </a:spcAft>
              <a:buFont typeface="Arial" panose="020B0604020202020204" pitchFamily="34" charset="0"/>
              <a:buChar char="•"/>
            </a:pPr>
            <a:endParaRPr lang="pl-PL" dirty="0"/>
          </a:p>
          <a:p>
            <a:pPr marL="457200" indent="-457200">
              <a:lnSpc>
                <a:spcPct val="150000"/>
              </a:lnSpc>
              <a:spcAft>
                <a:spcPts val="0"/>
              </a:spcAft>
              <a:buFont typeface="Arial" panose="020B0604020202020204" pitchFamily="34" charset="0"/>
              <a:buChar char="•"/>
            </a:pPr>
            <a:r>
              <a:rPr lang="pl-PL" dirty="0"/>
              <a:t>popyt na żywność, o niskiej elastyczności cenowej i względnie niskiej dochodowej;</a:t>
            </a:r>
          </a:p>
          <a:p>
            <a:pPr marL="457200" indent="-457200">
              <a:lnSpc>
                <a:spcPct val="150000"/>
              </a:lnSpc>
              <a:spcAft>
                <a:spcPts val="0"/>
              </a:spcAft>
              <a:buFont typeface="Arial" panose="020B0604020202020204" pitchFamily="34" charset="0"/>
              <a:buChar char="•"/>
            </a:pPr>
            <a:r>
              <a:rPr lang="pl-PL" dirty="0"/>
              <a:t>przemiany strukturalne w rolnictwie, na wsi i obszarach wiejskich, zależne od zainwestowanych dochodów;</a:t>
            </a:r>
          </a:p>
          <a:p>
            <a:pPr marL="457200" indent="-457200">
              <a:lnSpc>
                <a:spcPct val="150000"/>
              </a:lnSpc>
              <a:spcAft>
                <a:spcPts val="0"/>
              </a:spcAft>
              <a:buFont typeface="Arial" panose="020B0604020202020204" pitchFamily="34" charset="0"/>
              <a:buChar char="•"/>
            </a:pPr>
            <a:r>
              <a:rPr lang="pl-PL" dirty="0"/>
              <a:t>brak możliwości osiągnięcia optimum alokacji czynników produkcji w sensie </a:t>
            </a:r>
            <a:r>
              <a:rPr lang="pl-PL" dirty="0" err="1"/>
              <a:t>Pareto</a:t>
            </a:r>
            <a:r>
              <a:rPr lang="pl-PL" dirty="0"/>
              <a:t> w rolnictwie;</a:t>
            </a:r>
          </a:p>
          <a:p>
            <a:pPr marL="457200" indent="-457200">
              <a:lnSpc>
                <a:spcPct val="150000"/>
              </a:lnSpc>
              <a:spcAft>
                <a:spcPts val="0"/>
              </a:spcAft>
              <a:buFont typeface="Arial" panose="020B0604020202020204" pitchFamily="34" charset="0"/>
              <a:buChar char="•"/>
            </a:pPr>
            <a:r>
              <a:rPr lang="pl-PL" dirty="0"/>
              <a:t>dysparytet dochodów rolniczych względem dochodów pozarolniczych;</a:t>
            </a:r>
          </a:p>
          <a:p>
            <a:pPr marL="457200" indent="-457200">
              <a:lnSpc>
                <a:spcPct val="150000"/>
              </a:lnSpc>
              <a:spcAft>
                <a:spcPts val="0"/>
              </a:spcAft>
              <a:buFont typeface="Arial" panose="020B0604020202020204" pitchFamily="34" charset="0"/>
              <a:buChar char="•"/>
            </a:pPr>
            <a:endParaRPr lang="pl-PL" sz="2600" dirty="0"/>
          </a:p>
        </p:txBody>
      </p:sp>
    </p:spTree>
    <p:extLst>
      <p:ext uri="{BB962C8B-B14F-4D97-AF65-F5344CB8AC3E}">
        <p14:creationId xmlns:p14="http://schemas.microsoft.com/office/powerpoint/2010/main" val="3433170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A47612EC-38EC-46CC-BE52-99AABA3403EE}"/>
              </a:ext>
            </a:extLst>
          </p:cNvPr>
          <p:cNvSpPr>
            <a:spLocks noGrp="1"/>
          </p:cNvSpPr>
          <p:nvPr>
            <p:ph type="title"/>
          </p:nvPr>
        </p:nvSpPr>
        <p:spPr>
          <a:xfrm>
            <a:off x="1331640" y="116632"/>
            <a:ext cx="6640711" cy="1301006"/>
          </a:xfrm>
        </p:spPr>
        <p:txBody>
          <a:bodyPr/>
          <a:lstStyle/>
          <a:p>
            <a:pPr lvl="0"/>
            <a:r>
              <a:rPr lang="pl-PL" sz="3200" b="1" dirty="0"/>
              <a:t>Potrzeba zintegrowanej teorii ekonomii rolnej</a:t>
            </a:r>
          </a:p>
        </p:txBody>
      </p:sp>
      <p:pic>
        <p:nvPicPr>
          <p:cNvPr id="3082" name="Picture 10" descr="power point tytulowa">
            <a:extLst>
              <a:ext uri="{FF2B5EF4-FFF2-40B4-BE49-F238E27FC236}">
                <a16:creationId xmlns:a16="http://schemas.microsoft.com/office/drawing/2014/main" id="{B7F46736-1987-4FA7-8C6C-88153B18AB52}"/>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82500"/>
          <a:stretch/>
        </p:blipFill>
        <p:spPr>
          <a:xfrm>
            <a:off x="14140" y="0"/>
            <a:ext cx="1440160" cy="87873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 name="Obraz 3">
            <a:extLst>
              <a:ext uri="{FF2B5EF4-FFF2-40B4-BE49-F238E27FC236}">
                <a16:creationId xmlns:a16="http://schemas.microsoft.com/office/drawing/2014/main" id="{1C02BDC8-D554-45B3-9CA9-9B718ACD5AC2}"/>
              </a:ext>
            </a:extLst>
          </p:cNvPr>
          <p:cNvPicPr>
            <a:picLocks noChangeAspect="1"/>
          </p:cNvPicPr>
          <p:nvPr/>
        </p:nvPicPr>
        <p:blipFill>
          <a:blip r:embed="rId3"/>
          <a:stretch>
            <a:fillRect/>
          </a:stretch>
        </p:blipFill>
        <p:spPr>
          <a:xfrm>
            <a:off x="7972351" y="51458"/>
            <a:ext cx="1074754" cy="794680"/>
          </a:xfrm>
          <a:prstGeom prst="rect">
            <a:avLst/>
          </a:prstGeom>
        </p:spPr>
      </p:pic>
      <p:sp>
        <p:nvSpPr>
          <p:cNvPr id="6" name="Prostokąt 5">
            <a:extLst>
              <a:ext uri="{FF2B5EF4-FFF2-40B4-BE49-F238E27FC236}">
                <a16:creationId xmlns:a16="http://schemas.microsoft.com/office/drawing/2014/main" id="{CCDB24E1-DF98-4412-8FBB-DF55CF5FBF02}"/>
              </a:ext>
            </a:extLst>
          </p:cNvPr>
          <p:cNvSpPr/>
          <p:nvPr/>
        </p:nvSpPr>
        <p:spPr>
          <a:xfrm>
            <a:off x="161510" y="1523728"/>
            <a:ext cx="8820980" cy="4478662"/>
          </a:xfrm>
          <a:prstGeom prst="rect">
            <a:avLst/>
          </a:prstGeom>
        </p:spPr>
        <p:txBody>
          <a:bodyPr wrap="square">
            <a:spAutoFit/>
          </a:bodyPr>
          <a:lstStyle/>
          <a:p>
            <a:pPr marL="360000" indent="-468000">
              <a:lnSpc>
                <a:spcPct val="150000"/>
              </a:lnSpc>
              <a:spcAft>
                <a:spcPts val="0"/>
              </a:spcAft>
              <a:buFont typeface="Arial" panose="020B0604020202020204" pitchFamily="34" charset="0"/>
              <a:buChar char="•"/>
            </a:pPr>
            <a:r>
              <a:rPr lang="pl-PL" sz="1600" dirty="0"/>
              <a:t>Teoria ekonomii rolnej, wsparta bogactwem i różnorodnością myśli ekonomiczno-społecznej dotyczącej kwestii agrarnej i wiejskiej, przejawiającej się w paradygmacie industrialnego i trwale równoważonego rozwoju rolnictwa, wsi i obszarów wiejskich, jest obszarem nauki wymykającym się neoliberalnym koncepcjom gospodarczym.</a:t>
            </a:r>
          </a:p>
          <a:p>
            <a:pPr marL="360000" indent="-468000">
              <a:lnSpc>
                <a:spcPct val="150000"/>
              </a:lnSpc>
              <a:spcAft>
                <a:spcPts val="0"/>
              </a:spcAft>
              <a:buFont typeface="Arial" panose="020B0604020202020204" pitchFamily="34" charset="0"/>
              <a:buChar char="•"/>
            </a:pPr>
            <a:r>
              <a:rPr lang="pl-PL" sz="1600" dirty="0"/>
              <a:t>Ekonomia rolna, jako odrębna szkoła myśli heterodoksyjnej musi być wewnętrznie zintegrowana, co osiąga się w procesie wieloetapowego przetwarzania informacji, przy zastosowaniu określonej metodyki i metodologii badawczej;</a:t>
            </a:r>
          </a:p>
          <a:p>
            <a:pPr marL="360000" indent="-468000">
              <a:lnSpc>
                <a:spcPct val="150000"/>
              </a:lnSpc>
              <a:spcAft>
                <a:spcPts val="0"/>
              </a:spcAft>
              <a:buFont typeface="Arial" panose="020B0604020202020204" pitchFamily="34" charset="0"/>
              <a:buChar char="•"/>
            </a:pPr>
            <a:r>
              <a:rPr lang="pl-PL" sz="1600" dirty="0"/>
              <a:t>Szukanie złożoności i porządkowanie, a nie unikanie względności ocen, jest jej prakseologicznym sensem. </a:t>
            </a:r>
          </a:p>
          <a:p>
            <a:pPr marL="360000" indent="-468000">
              <a:lnSpc>
                <a:spcPct val="150000"/>
              </a:lnSpc>
              <a:spcAft>
                <a:spcPts val="0"/>
              </a:spcAft>
              <a:buFont typeface="Arial" panose="020B0604020202020204" pitchFamily="34" charset="0"/>
              <a:buChar char="•"/>
            </a:pPr>
            <a:r>
              <a:rPr lang="pl-PL" sz="1600" dirty="0"/>
              <a:t>Ekonomia rolna rozwija się w sposób ewolucyjny, poszerzając wciąż pole recepcji merytorycznej. Zyskuje na tym „nowy mainstream” współczesnej myśli ekonomicznej, akceptujący potrzebę interdyscyplinarności badań.</a:t>
            </a:r>
          </a:p>
        </p:txBody>
      </p:sp>
    </p:spTree>
    <p:extLst>
      <p:ext uri="{BB962C8B-B14F-4D97-AF65-F5344CB8AC3E}">
        <p14:creationId xmlns:p14="http://schemas.microsoft.com/office/powerpoint/2010/main" val="13304420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A47612EC-38EC-46CC-BE52-99AABA3403EE}"/>
              </a:ext>
            </a:extLst>
          </p:cNvPr>
          <p:cNvSpPr>
            <a:spLocks noGrp="1"/>
          </p:cNvSpPr>
          <p:nvPr>
            <p:ph type="title"/>
          </p:nvPr>
        </p:nvSpPr>
        <p:spPr>
          <a:xfrm>
            <a:off x="1331640" y="116632"/>
            <a:ext cx="6640711" cy="1301006"/>
          </a:xfrm>
        </p:spPr>
        <p:txBody>
          <a:bodyPr/>
          <a:lstStyle/>
          <a:p>
            <a:pPr lvl="0"/>
            <a:r>
              <a:rPr lang="pl-PL" sz="3200" b="1" dirty="0"/>
              <a:t>Potrzeba zintegrowanej teorii ekonomii rolnej – c.d.</a:t>
            </a:r>
          </a:p>
        </p:txBody>
      </p:sp>
      <p:pic>
        <p:nvPicPr>
          <p:cNvPr id="3082" name="Picture 10" descr="power point tytulowa">
            <a:extLst>
              <a:ext uri="{FF2B5EF4-FFF2-40B4-BE49-F238E27FC236}">
                <a16:creationId xmlns:a16="http://schemas.microsoft.com/office/drawing/2014/main" id="{B7F46736-1987-4FA7-8C6C-88153B18AB52}"/>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82500"/>
          <a:stretch/>
        </p:blipFill>
        <p:spPr>
          <a:xfrm>
            <a:off x="14140" y="0"/>
            <a:ext cx="1440160" cy="87873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 name="Obraz 3">
            <a:extLst>
              <a:ext uri="{FF2B5EF4-FFF2-40B4-BE49-F238E27FC236}">
                <a16:creationId xmlns:a16="http://schemas.microsoft.com/office/drawing/2014/main" id="{1C02BDC8-D554-45B3-9CA9-9B718ACD5AC2}"/>
              </a:ext>
            </a:extLst>
          </p:cNvPr>
          <p:cNvPicPr>
            <a:picLocks noChangeAspect="1"/>
          </p:cNvPicPr>
          <p:nvPr/>
        </p:nvPicPr>
        <p:blipFill>
          <a:blip r:embed="rId3"/>
          <a:stretch>
            <a:fillRect/>
          </a:stretch>
        </p:blipFill>
        <p:spPr>
          <a:xfrm>
            <a:off x="7972351" y="51458"/>
            <a:ext cx="1074754" cy="794680"/>
          </a:xfrm>
          <a:prstGeom prst="rect">
            <a:avLst/>
          </a:prstGeom>
        </p:spPr>
      </p:pic>
      <p:sp>
        <p:nvSpPr>
          <p:cNvPr id="6" name="Prostokąt 5">
            <a:extLst>
              <a:ext uri="{FF2B5EF4-FFF2-40B4-BE49-F238E27FC236}">
                <a16:creationId xmlns:a16="http://schemas.microsoft.com/office/drawing/2014/main" id="{CCDB24E1-DF98-4412-8FBB-DF55CF5FBF02}"/>
              </a:ext>
            </a:extLst>
          </p:cNvPr>
          <p:cNvSpPr/>
          <p:nvPr/>
        </p:nvSpPr>
        <p:spPr>
          <a:xfrm>
            <a:off x="55733" y="1417638"/>
            <a:ext cx="8820980" cy="4478662"/>
          </a:xfrm>
          <a:prstGeom prst="rect">
            <a:avLst/>
          </a:prstGeom>
        </p:spPr>
        <p:txBody>
          <a:bodyPr wrap="square">
            <a:spAutoFit/>
          </a:bodyPr>
          <a:lstStyle/>
          <a:p>
            <a:pPr marL="360000" indent="-468000">
              <a:lnSpc>
                <a:spcPct val="150000"/>
              </a:lnSpc>
              <a:spcAft>
                <a:spcPts val="0"/>
              </a:spcAft>
              <a:buFont typeface="Arial" panose="020B0604020202020204" pitchFamily="34" charset="0"/>
              <a:buChar char="•"/>
            </a:pPr>
            <a:r>
              <a:rPr lang="pl-PL" sz="1600" dirty="0"/>
              <a:t>Stworzenie zintegrowanej teorii jest wieloetapowe. Najpierw wymaga gromadzenia różnych, nieuporządkowanych, często sprzecznych ze sobą informacji ekonomicznych i społecznych w określonym zakresie: rzeczowym, czasowym i przestrzennym, a następnie przyjęcia określonej metodyki i metodologii badań, porządkujących je w sposób nawzajem zgodny, by w efekcie zaprezentować uporządkowaną, niesprzeczną wiedzę naukową. </a:t>
            </a:r>
          </a:p>
          <a:p>
            <a:pPr marL="360000" indent="-468000">
              <a:lnSpc>
                <a:spcPct val="150000"/>
              </a:lnSpc>
              <a:spcAft>
                <a:spcPts val="0"/>
              </a:spcAft>
              <a:buFont typeface="Arial" panose="020B0604020202020204" pitchFamily="34" charset="0"/>
              <a:buChar char="•"/>
            </a:pPr>
            <a:r>
              <a:rPr lang="pl-PL" sz="1600" dirty="0"/>
              <a:t>Warunkiem naukowości jest jednak uwzględnienie w procesie badawczym twierdzeń falsyfikowanych (wzruszanych), uzyskanych na drodze przełamywanych tez pozytywnych i negatywnych. Teoria ekonomii rolnej, wsi i obszarów wiejskich bierze pod uwagę fakt, iż jak każda teoria naukowa jest uproszczeniem rzeczywistości gospodarczej i winna być umiejscowiona w szerszym kontekście, co ją uzupełnia, uwiarygodnia i pozwala wykorzystać aplikacyjnie. Proces badawczy przyjmuje równocześnie charakter dynamiczny i pluralistyczny.</a:t>
            </a:r>
          </a:p>
        </p:txBody>
      </p:sp>
    </p:spTree>
    <p:extLst>
      <p:ext uri="{BB962C8B-B14F-4D97-AF65-F5344CB8AC3E}">
        <p14:creationId xmlns:p14="http://schemas.microsoft.com/office/powerpoint/2010/main" val="7293026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A47612EC-38EC-46CC-BE52-99AABA3403EE}"/>
              </a:ext>
            </a:extLst>
          </p:cNvPr>
          <p:cNvSpPr>
            <a:spLocks noGrp="1"/>
          </p:cNvSpPr>
          <p:nvPr>
            <p:ph type="title"/>
          </p:nvPr>
        </p:nvSpPr>
        <p:spPr>
          <a:xfrm>
            <a:off x="1331640" y="116632"/>
            <a:ext cx="6640711" cy="1301006"/>
          </a:xfrm>
        </p:spPr>
        <p:txBody>
          <a:bodyPr/>
          <a:lstStyle/>
          <a:p>
            <a:pPr lvl="0"/>
            <a:r>
              <a:rPr lang="pl-PL" sz="3400" b="1" dirty="0"/>
              <a:t>Główny obszar badawczy kwestii agrarnej</a:t>
            </a:r>
          </a:p>
        </p:txBody>
      </p:sp>
      <p:pic>
        <p:nvPicPr>
          <p:cNvPr id="3082" name="Picture 10" descr="power point tytulowa">
            <a:extLst>
              <a:ext uri="{FF2B5EF4-FFF2-40B4-BE49-F238E27FC236}">
                <a16:creationId xmlns:a16="http://schemas.microsoft.com/office/drawing/2014/main" id="{B7F46736-1987-4FA7-8C6C-88153B18AB52}"/>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82500"/>
          <a:stretch/>
        </p:blipFill>
        <p:spPr>
          <a:xfrm>
            <a:off x="14140" y="0"/>
            <a:ext cx="1440160" cy="87873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 name="Obraz 3">
            <a:extLst>
              <a:ext uri="{FF2B5EF4-FFF2-40B4-BE49-F238E27FC236}">
                <a16:creationId xmlns:a16="http://schemas.microsoft.com/office/drawing/2014/main" id="{1C02BDC8-D554-45B3-9CA9-9B718ACD5AC2}"/>
              </a:ext>
            </a:extLst>
          </p:cNvPr>
          <p:cNvPicPr>
            <a:picLocks noChangeAspect="1"/>
          </p:cNvPicPr>
          <p:nvPr/>
        </p:nvPicPr>
        <p:blipFill>
          <a:blip r:embed="rId3"/>
          <a:stretch>
            <a:fillRect/>
          </a:stretch>
        </p:blipFill>
        <p:spPr>
          <a:xfrm>
            <a:off x="7972351" y="51458"/>
            <a:ext cx="1074754" cy="794680"/>
          </a:xfrm>
          <a:prstGeom prst="rect">
            <a:avLst/>
          </a:prstGeom>
        </p:spPr>
      </p:pic>
      <p:sp>
        <p:nvSpPr>
          <p:cNvPr id="8" name="Prostokąt 7">
            <a:extLst>
              <a:ext uri="{FF2B5EF4-FFF2-40B4-BE49-F238E27FC236}">
                <a16:creationId xmlns:a16="http://schemas.microsoft.com/office/drawing/2014/main" id="{125BE984-08F4-4650-8BE7-D91684A73DE4}"/>
              </a:ext>
            </a:extLst>
          </p:cNvPr>
          <p:cNvSpPr/>
          <p:nvPr/>
        </p:nvSpPr>
        <p:spPr>
          <a:xfrm>
            <a:off x="467544" y="1399545"/>
            <a:ext cx="8208912" cy="4752840"/>
          </a:xfrm>
          <a:prstGeom prst="rect">
            <a:avLst/>
          </a:prstGeom>
        </p:spPr>
        <p:txBody>
          <a:bodyPr wrap="square">
            <a:spAutoFit/>
          </a:bodyPr>
          <a:lstStyle/>
          <a:p>
            <a:pPr marL="360000" indent="-468000">
              <a:lnSpc>
                <a:spcPct val="150000"/>
              </a:lnSpc>
              <a:spcAft>
                <a:spcPts val="0"/>
              </a:spcAft>
              <a:buFont typeface="Arial" panose="020B0604020202020204" pitchFamily="34" charset="0"/>
              <a:buChar char="•"/>
            </a:pPr>
            <a:r>
              <a:rPr lang="pl-PL" sz="1700" dirty="0"/>
              <a:t>Dominującym obszarem badawczym tak rozumianej ekonomii rolnej jest kwestia agrarna (rolna), a współcześnie także wiejska, wciąż poszerzająca jej przestrzeń pola recepcji.</a:t>
            </a:r>
          </a:p>
          <a:p>
            <a:pPr marL="360000" indent="-468000">
              <a:lnSpc>
                <a:spcPct val="150000"/>
              </a:lnSpc>
              <a:spcAft>
                <a:spcPts val="0"/>
              </a:spcAft>
              <a:buFont typeface="Arial" panose="020B0604020202020204" pitchFamily="34" charset="0"/>
              <a:buChar char="•"/>
            </a:pPr>
            <a:r>
              <a:rPr lang="pl-PL" sz="1700" dirty="0"/>
              <a:t>Kwestia agrarna - konstrukt „miękki”.</a:t>
            </a:r>
          </a:p>
          <a:p>
            <a:pPr marL="360000" indent="-468000">
              <a:lnSpc>
                <a:spcPct val="150000"/>
              </a:lnSpc>
              <a:spcAft>
                <a:spcPts val="0"/>
              </a:spcAft>
              <a:buFont typeface="Arial" panose="020B0604020202020204" pitchFamily="34" charset="0"/>
              <a:buChar char="•"/>
            </a:pPr>
            <a:r>
              <a:rPr lang="pl-PL" sz="1700" dirty="0"/>
              <a:t>Sedno - dysparytet rozwojowy rolnictwa, wsi oraz obszarów wiejskich;</a:t>
            </a:r>
          </a:p>
          <a:p>
            <a:pPr marL="360000" indent="-468000">
              <a:lnSpc>
                <a:spcPct val="150000"/>
              </a:lnSpc>
              <a:spcAft>
                <a:spcPts val="0"/>
              </a:spcAft>
              <a:buFont typeface="Arial" panose="020B0604020202020204" pitchFamily="34" charset="0"/>
              <a:buChar char="•"/>
            </a:pPr>
            <a:r>
              <a:rPr lang="pl-PL" sz="1700" dirty="0"/>
              <a:t>Warunki życia ludności mierzone dochodem (wytworzonym i podzielonym) i innymi wymiernymi parametrami, stymulują w większym stopniu poza rolnictwem i obszarami wiejskimi, rozwój cywilizacyjny i dogodności życia z tym związane;</a:t>
            </a:r>
          </a:p>
          <a:p>
            <a:pPr marL="360000" indent="-468000">
              <a:lnSpc>
                <a:spcPct val="150000"/>
              </a:lnSpc>
              <a:spcAft>
                <a:spcPts val="0"/>
              </a:spcAft>
              <a:buFont typeface="Arial" panose="020B0604020202020204" pitchFamily="34" charset="0"/>
              <a:buChar char="•"/>
            </a:pPr>
            <a:r>
              <a:rPr lang="pl-PL" sz="1700" dirty="0"/>
              <a:t>W każdym okresie inne zagadnienia składają się na treść kwestii agrarnej i to właśnie one poszerzają teorię ekonomii rolnej, ubogacając jej przejawy i przyjmowane założenia;</a:t>
            </a:r>
          </a:p>
        </p:txBody>
      </p:sp>
    </p:spTree>
    <p:extLst>
      <p:ext uri="{BB962C8B-B14F-4D97-AF65-F5344CB8AC3E}">
        <p14:creationId xmlns:p14="http://schemas.microsoft.com/office/powerpoint/2010/main" val="39417910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A47612EC-38EC-46CC-BE52-99AABA3403EE}"/>
              </a:ext>
            </a:extLst>
          </p:cNvPr>
          <p:cNvSpPr>
            <a:spLocks noGrp="1"/>
          </p:cNvSpPr>
          <p:nvPr>
            <p:ph type="title"/>
          </p:nvPr>
        </p:nvSpPr>
        <p:spPr>
          <a:xfrm>
            <a:off x="1331640" y="116632"/>
            <a:ext cx="6640711" cy="1584176"/>
          </a:xfrm>
        </p:spPr>
        <p:txBody>
          <a:bodyPr/>
          <a:lstStyle/>
          <a:p>
            <a:pPr lvl="0"/>
            <a:r>
              <a:rPr lang="pl-PL" sz="2800" b="1" dirty="0"/>
              <a:t>Mechanizm kreacji i odtwarzania kwestii agrarnej w różnych uwarunkowaniach</a:t>
            </a:r>
          </a:p>
        </p:txBody>
      </p:sp>
      <p:pic>
        <p:nvPicPr>
          <p:cNvPr id="3082" name="Picture 10" descr="power point tytulowa">
            <a:extLst>
              <a:ext uri="{FF2B5EF4-FFF2-40B4-BE49-F238E27FC236}">
                <a16:creationId xmlns:a16="http://schemas.microsoft.com/office/drawing/2014/main" id="{B7F46736-1987-4FA7-8C6C-88153B18AB52}"/>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82500"/>
          <a:stretch/>
        </p:blipFill>
        <p:spPr>
          <a:xfrm>
            <a:off x="14140" y="0"/>
            <a:ext cx="1440160" cy="87873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 name="Obraz 3">
            <a:extLst>
              <a:ext uri="{FF2B5EF4-FFF2-40B4-BE49-F238E27FC236}">
                <a16:creationId xmlns:a16="http://schemas.microsoft.com/office/drawing/2014/main" id="{1C02BDC8-D554-45B3-9CA9-9B718ACD5AC2}"/>
              </a:ext>
            </a:extLst>
          </p:cNvPr>
          <p:cNvPicPr>
            <a:picLocks noChangeAspect="1"/>
          </p:cNvPicPr>
          <p:nvPr/>
        </p:nvPicPr>
        <p:blipFill>
          <a:blip r:embed="rId3"/>
          <a:stretch>
            <a:fillRect/>
          </a:stretch>
        </p:blipFill>
        <p:spPr>
          <a:xfrm>
            <a:off x="7972351" y="51458"/>
            <a:ext cx="1074754" cy="794680"/>
          </a:xfrm>
          <a:prstGeom prst="rect">
            <a:avLst/>
          </a:prstGeom>
        </p:spPr>
      </p:pic>
      <p:sp>
        <p:nvSpPr>
          <p:cNvPr id="8" name="Prostokąt 7">
            <a:extLst>
              <a:ext uri="{FF2B5EF4-FFF2-40B4-BE49-F238E27FC236}">
                <a16:creationId xmlns:a16="http://schemas.microsoft.com/office/drawing/2014/main" id="{125BE984-08F4-4650-8BE7-D91684A73DE4}"/>
              </a:ext>
            </a:extLst>
          </p:cNvPr>
          <p:cNvSpPr/>
          <p:nvPr/>
        </p:nvSpPr>
        <p:spPr>
          <a:xfrm>
            <a:off x="14140" y="1765982"/>
            <a:ext cx="9032965" cy="4478662"/>
          </a:xfrm>
          <a:prstGeom prst="rect">
            <a:avLst/>
          </a:prstGeom>
        </p:spPr>
        <p:txBody>
          <a:bodyPr wrap="square">
            <a:spAutoFit/>
          </a:bodyPr>
          <a:lstStyle/>
          <a:p>
            <a:pPr marL="360000" indent="-468000">
              <a:lnSpc>
                <a:spcPct val="150000"/>
              </a:lnSpc>
              <a:spcAft>
                <a:spcPts val="0"/>
              </a:spcAft>
              <a:buFont typeface="Arial" panose="020B0604020202020204" pitchFamily="34" charset="0"/>
              <a:buChar char="•"/>
            </a:pPr>
            <a:r>
              <a:rPr lang="pl-PL" sz="1600" dirty="0"/>
              <a:t>I rewolucja przemysłowa: rozwijający się przemysł wypompowywał siłę roboczą ze wsi i rolnictwa = dystans rozwojowy pomiędzy rolnictwem a przemysłem;</a:t>
            </a:r>
          </a:p>
          <a:p>
            <a:pPr marL="360000" indent="-468000">
              <a:lnSpc>
                <a:spcPct val="150000"/>
              </a:lnSpc>
              <a:spcAft>
                <a:spcPts val="0"/>
              </a:spcAft>
              <a:buFont typeface="Arial" panose="020B0604020202020204" pitchFamily="34" charset="0"/>
              <a:buChar char="•"/>
            </a:pPr>
            <a:r>
              <a:rPr lang="pl-PL" sz="1600" dirty="0"/>
              <a:t>Przyspieszenie akumulacji kapitału poza rolnictwem, upowszechnianie postępu technicznego i społecznego  = narastanie dystansu cywilizacyjnego rolnictwa względem przemysłu;</a:t>
            </a:r>
          </a:p>
          <a:p>
            <a:pPr marL="360000" indent="-468000">
              <a:lnSpc>
                <a:spcPct val="150000"/>
              </a:lnSpc>
              <a:spcAft>
                <a:spcPts val="0"/>
              </a:spcAft>
              <a:buFont typeface="Arial" panose="020B0604020202020204" pitchFamily="34" charset="0"/>
              <a:buChar char="•"/>
            </a:pPr>
            <a:r>
              <a:rPr lang="pl-PL" sz="1600" dirty="0"/>
              <a:t>Spadek zapotrzebowania na pracę w rolnictwie, powolny postęp, wyższa produkcja surowców żywnościowych, ale sprzedawanych taniej = względnie rosnące dochody z rolnictwa nie nadążały za dochodami i standardem życia poza rolnictwem;</a:t>
            </a:r>
          </a:p>
          <a:p>
            <a:pPr marL="360000" indent="-468000">
              <a:lnSpc>
                <a:spcPct val="150000"/>
              </a:lnSpc>
              <a:spcAft>
                <a:spcPts val="0"/>
              </a:spcAft>
              <a:buFont typeface="Arial" panose="020B0604020202020204" pitchFamily="34" charset="0"/>
              <a:buChar char="•"/>
            </a:pPr>
            <a:r>
              <a:rPr lang="pl-PL" sz="1600" dirty="0"/>
              <a:t>Efekt: przeludniona, biedniejąca wieś niezabezpieczająca parytetowych dochodów rolników, pomimo iż popyt na żywność wzrastał w związku z rozwojem miast, ale ceny niekoniecznie w podobnym stopniu. </a:t>
            </a:r>
          </a:p>
          <a:p>
            <a:pPr marL="360000" indent="-468000">
              <a:lnSpc>
                <a:spcPct val="150000"/>
              </a:lnSpc>
              <a:spcAft>
                <a:spcPts val="0"/>
              </a:spcAft>
              <a:buFont typeface="Arial" panose="020B0604020202020204" pitchFamily="34" charset="0"/>
              <a:buChar char="•"/>
            </a:pPr>
            <a:r>
              <a:rPr lang="pl-PL" sz="1600" dirty="0"/>
              <a:t>Zawłaszczenie nadwyżek wytwarzanych w rolnictwie przez właścicieli kapitału, czy współcześnie przez korporacje międzynarodowe.</a:t>
            </a:r>
          </a:p>
        </p:txBody>
      </p:sp>
    </p:spTree>
    <p:extLst>
      <p:ext uri="{BB962C8B-B14F-4D97-AF65-F5344CB8AC3E}">
        <p14:creationId xmlns:p14="http://schemas.microsoft.com/office/powerpoint/2010/main" val="2146865841"/>
      </p:ext>
    </p:extLst>
  </p:cSld>
  <p:clrMapOvr>
    <a:masterClrMapping/>
  </p:clrMapOvr>
</p:sld>
</file>

<file path=ppt/theme/theme1.xml><?xml version="1.0" encoding="utf-8"?>
<a:theme xmlns:a="http://schemas.openxmlformats.org/drawingml/2006/main" name="Motyw pakietu Office">
  <a:themeElements>
    <a:clrScheme name="Motyw pakietu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tyw pakietu Office">
      <a:majorFont>
        <a:latin typeface="Arial"/>
        <a:ea typeface=""/>
        <a:cs typeface="Arial"/>
      </a:majorFont>
      <a:minorFont>
        <a:latin typeface="Arial"/>
        <a:ea typeface=""/>
        <a:cs typeface="Arial"/>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Motyw pakietu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tyw pakietu Offic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tyw pakietu Offic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tyw pakietu Offic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tyw pakietu Offic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tyw pakietu Offic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tyw pakietu Offic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tyw pakietu Offic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tyw pakietu Offic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tyw pakietu Offic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tyw pakietu Offic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tyw pakietu Offic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prezntacja-pl</Template>
  <TotalTime>12653</TotalTime>
  <Words>1746</Words>
  <Application>Microsoft Office PowerPoint</Application>
  <PresentationFormat>Pokaz na ekranie (4:3)</PresentationFormat>
  <Paragraphs>71</Paragraphs>
  <Slides>15</Slides>
  <Notes>0</Notes>
  <HiddenSlides>0</HiddenSlides>
  <MMClips>0</MMClips>
  <ScaleCrop>false</ScaleCrop>
  <HeadingPairs>
    <vt:vector size="6" baseType="variant">
      <vt:variant>
        <vt:lpstr>Używane czcionki</vt:lpstr>
      </vt:variant>
      <vt:variant>
        <vt:i4>2</vt:i4>
      </vt:variant>
      <vt:variant>
        <vt:lpstr>Motyw</vt:lpstr>
      </vt:variant>
      <vt:variant>
        <vt:i4>1</vt:i4>
      </vt:variant>
      <vt:variant>
        <vt:lpstr>Tytuły slajdów</vt:lpstr>
      </vt:variant>
      <vt:variant>
        <vt:i4>15</vt:i4>
      </vt:variant>
    </vt:vector>
  </HeadingPairs>
  <TitlesOfParts>
    <vt:vector size="18" baseType="lpstr">
      <vt:lpstr>Arial</vt:lpstr>
      <vt:lpstr>Calibri</vt:lpstr>
      <vt:lpstr>Motyw pakietu Office</vt:lpstr>
      <vt:lpstr>Próba pogłębionej interpretacji teorii ekonomii rolnej  Andrzej Czyżewski, Anna Matuszczak</vt:lpstr>
      <vt:lpstr>Celem głównym niniejszych rozważań jest próba wypełnienia luki w ogólnej teorii ekonomii, wynikającej z braku uznania odrębności ekonomicznej myśli agrarnej, jako teorii heterodoksyjnej.</vt:lpstr>
      <vt:lpstr>Ekonomia rolna jako odrębna szkoła heterodoksyjnej myśli ekonomicznej</vt:lpstr>
      <vt:lpstr>Ekonomia rolna jako nauka pluralistyczna. Różne punkty widzenia i paradygmaty badawcze</vt:lpstr>
      <vt:lpstr>Desygnaty merytorycznej odrębności ekonomii rolnej</vt:lpstr>
      <vt:lpstr>Potrzeba zintegrowanej teorii ekonomii rolnej</vt:lpstr>
      <vt:lpstr>Potrzeba zintegrowanej teorii ekonomii rolnej – c.d.</vt:lpstr>
      <vt:lpstr>Główny obszar badawczy kwestii agrarnej</vt:lpstr>
      <vt:lpstr>Mechanizm kreacji i odtwarzania kwestii agrarnej w różnych uwarunkowaniach</vt:lpstr>
      <vt:lpstr>Adekwatny do potrzeb łagodzenia kwestii agrarnej interwencjonizm państwa</vt:lpstr>
      <vt:lpstr>Konceptualizacja kwestii agrarnej dotycząca Polski</vt:lpstr>
      <vt:lpstr>Konceptualizacja kwestii agrarnej dotycząca Polski – c.d.</vt:lpstr>
      <vt:lpstr>Podsumowanie</vt:lpstr>
      <vt:lpstr>Podsumowanie – c.d.</vt:lpstr>
      <vt:lpstr>Dziękujemy za uwagę!</vt:lpstr>
    </vt:vector>
  </TitlesOfParts>
  <Company>UEP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Makroekonomiczne uwarunkowania  dla biogospodarki w Polsce w latach 2012-2023  prof. dr hab. Anna Matuszczak</dc:title>
  <dc:creator>Anna Matuszczak</dc:creator>
  <cp:lastModifiedBy>Anna Matuszczak</cp:lastModifiedBy>
  <cp:revision>61</cp:revision>
  <dcterms:created xsi:type="dcterms:W3CDTF">2023-07-03T11:29:52Z</dcterms:created>
  <dcterms:modified xsi:type="dcterms:W3CDTF">2023-09-20T10:29:28Z</dcterms:modified>
</cp:coreProperties>
</file>